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88" r:id="rId2"/>
    <p:sldId id="289" r:id="rId3"/>
    <p:sldId id="290" r:id="rId4"/>
    <p:sldId id="291" r:id="rId5"/>
    <p:sldId id="292" r:id="rId6"/>
    <p:sldId id="265" r:id="rId7"/>
    <p:sldId id="266" r:id="rId8"/>
    <p:sldId id="267" r:id="rId9"/>
    <p:sldId id="268" r:id="rId10"/>
    <p:sldId id="269" r:id="rId11"/>
    <p:sldId id="270" r:id="rId12"/>
    <p:sldId id="271" r:id="rId13"/>
    <p:sldId id="272" r:id="rId14"/>
    <p:sldId id="273" r:id="rId15"/>
    <p:sldId id="274" r:id="rId16"/>
    <p:sldId id="275" r:id="rId17"/>
    <p:sldId id="276" r:id="rId18"/>
    <p:sldId id="277" r:id="rId19"/>
    <p:sldId id="278" r:id="rId20"/>
    <p:sldId id="279" r:id="rId21"/>
    <p:sldId id="280" r:id="rId22"/>
    <p:sldId id="281" r:id="rId23"/>
    <p:sldId id="282" r:id="rId24"/>
    <p:sldId id="283" r:id="rId25"/>
    <p:sldId id="284" r:id="rId26"/>
    <p:sldId id="285" r:id="rId27"/>
    <p:sldId id="286" r:id="rId28"/>
    <p:sldId id="287" r:id="rId29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16" autoAdjust="0"/>
    <p:restoredTop sz="94660"/>
  </p:normalViewPr>
  <p:slideViewPr>
    <p:cSldViewPr snapToGrid="0">
      <p:cViewPr varScale="1">
        <p:scale>
          <a:sx n="48" d="100"/>
          <a:sy n="48" d="100"/>
        </p:scale>
        <p:origin x="52" y="3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9EB60E-34E3-4417-B026-BEF51C2A6644}" type="datetimeFigureOut">
              <a:rPr lang="zh-TW" altLang="en-US" smtClean="0"/>
              <a:t>2021/10/11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E93E94-701A-4BB5-B31B-8EE6A2FABA1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470487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E839-260C-4858-8204-1BDC25978615}" type="slidenum">
              <a:rPr lang="en-US" altLang="zh-TW" smtClean="0"/>
              <a:pPr/>
              <a:t>1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413297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E839-260C-4858-8204-1BDC25978615}" type="slidenum">
              <a:rPr lang="en-US" altLang="zh-TW" smtClean="0"/>
              <a:pPr/>
              <a:t>15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870848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E839-260C-4858-8204-1BDC25978615}" type="slidenum">
              <a:rPr lang="en-US" altLang="zh-TW" smtClean="0"/>
              <a:pPr/>
              <a:t>18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662513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E839-260C-4858-8204-1BDC25978615}" type="slidenum">
              <a:rPr lang="en-US" altLang="zh-TW" smtClean="0"/>
              <a:pPr/>
              <a:t>19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408433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E839-260C-4858-8204-1BDC25978615}" type="slidenum">
              <a:rPr lang="en-US" altLang="zh-TW" smtClean="0"/>
              <a:pPr/>
              <a:t>24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650825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E839-260C-4858-8204-1BDC25978615}" type="slidenum">
              <a:rPr lang="en-US" altLang="zh-TW" smtClean="0"/>
              <a:pPr/>
              <a:t>25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816602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E839-260C-4858-8204-1BDC25978615}" type="slidenum">
              <a:rPr lang="en-US" altLang="zh-TW" smtClean="0"/>
              <a:pPr/>
              <a:t>26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859694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E839-260C-4858-8204-1BDC25978615}" type="slidenum">
              <a:rPr lang="en-US" altLang="zh-TW" smtClean="0"/>
              <a:pPr/>
              <a:t>4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133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E839-260C-4858-8204-1BDC25978615}" type="slidenum">
              <a:rPr lang="en-US" altLang="zh-TW" smtClean="0"/>
              <a:pPr/>
              <a:t>5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468668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E839-260C-4858-8204-1BDC25978615}" type="slidenum">
              <a:rPr lang="en-US" altLang="zh-TW" smtClean="0"/>
              <a:pPr/>
              <a:t>7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239565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E839-260C-4858-8204-1BDC25978615}" type="slidenum">
              <a:rPr lang="en-US" altLang="zh-TW" smtClean="0"/>
              <a:pPr/>
              <a:t>8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094143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E839-260C-4858-8204-1BDC25978615}" type="slidenum">
              <a:rPr lang="en-US" altLang="zh-TW" smtClean="0"/>
              <a:pPr/>
              <a:t>10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120856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E839-260C-4858-8204-1BDC25978615}" type="slidenum">
              <a:rPr lang="en-US" altLang="zh-TW" smtClean="0"/>
              <a:pPr/>
              <a:t>11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147685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E839-260C-4858-8204-1BDC25978615}" type="slidenum">
              <a:rPr lang="en-US" altLang="zh-TW" smtClean="0"/>
              <a:pPr/>
              <a:t>12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683601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E839-260C-4858-8204-1BDC25978615}" type="slidenum">
              <a:rPr lang="en-US" altLang="zh-TW" smtClean="0"/>
              <a:pPr/>
              <a:t>13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779958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DB28C-75E8-4ED8-94DF-25C5365DE5EA}" type="datetimeFigureOut">
              <a:rPr lang="zh-TW" altLang="en-US" smtClean="0"/>
              <a:t>2021/10/11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BDF53-E0ED-4E37-A240-0FCC674F156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451520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DB28C-75E8-4ED8-94DF-25C5365DE5EA}" type="datetimeFigureOut">
              <a:rPr lang="zh-TW" altLang="en-US" smtClean="0"/>
              <a:t>2021/10/11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BDF53-E0ED-4E37-A240-0FCC674F156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054780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DB28C-75E8-4ED8-94DF-25C5365DE5EA}" type="datetimeFigureOut">
              <a:rPr lang="zh-TW" altLang="en-US" smtClean="0"/>
              <a:t>2021/10/11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BDF53-E0ED-4E37-A240-0FCC674F156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511694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 rtl="0"/>
            <a:endParaRPr lang="zh-TW" altLang="en-US" sz="1800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cxnSp>
        <p:nvCxnSpPr>
          <p:cNvPr id="12" name="直線接點​​ 11"/>
          <p:cNvCxnSpPr/>
          <p:nvPr userDrawn="1"/>
        </p:nvCxnSpPr>
        <p:spPr>
          <a:xfrm>
            <a:off x="604434" y="1196392"/>
            <a:ext cx="10983132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521207" y="448056"/>
            <a:ext cx="6877119" cy="640080"/>
          </a:xfrm>
        </p:spPr>
        <p:txBody>
          <a:bodyPr rtlCol="0" anchor="b" anchorCtr="0">
            <a:normAutofit/>
          </a:bodyPr>
          <a:lstStyle>
            <a:lvl1pPr>
              <a:defRPr sz="2800">
                <a:solidFill>
                  <a:schemeClr val="bg2">
                    <a:lumMod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 smtClean="0"/>
              <a:t>按一下以編輯母片標題樣式</a:t>
            </a:r>
            <a:endParaRPr lang="zh-TW" altLang="en-US" noProof="0" dirty="0"/>
          </a:p>
        </p:txBody>
      </p:sp>
      <p:sp>
        <p:nvSpPr>
          <p:cNvPr id="3" name="內容預留位置 2"/>
          <p:cNvSpPr>
            <a:spLocks noGrp="1"/>
          </p:cNvSpPr>
          <p:nvPr>
            <p:ph sz="quarter" idx="10"/>
          </p:nvPr>
        </p:nvSpPr>
        <p:spPr>
          <a:xfrm>
            <a:off x="539496" y="1435608"/>
            <a:ext cx="4416552" cy="397764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defRPr 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marL="0" lvl="0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TW" altLang="en-US" noProof="0" smtClean="0"/>
              <a:t>編輯母片文字樣式</a:t>
            </a:r>
          </a:p>
          <a:p>
            <a:pPr marL="0" lvl="1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TW" altLang="en-US" noProof="0" smtClean="0"/>
              <a:t>第二層</a:t>
            </a:r>
          </a:p>
          <a:p>
            <a:pPr marL="0" lvl="2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TW" altLang="en-US" noProof="0" smtClean="0"/>
              <a:t>第三層</a:t>
            </a:r>
          </a:p>
          <a:p>
            <a:pPr marL="0" lvl="3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TW" altLang="en-US" noProof="0" smtClean="0"/>
              <a:t>第四層</a:t>
            </a:r>
          </a:p>
          <a:p>
            <a:pPr marL="0" lvl="4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TW" altLang="en-US" noProof="0" smtClean="0"/>
              <a:t>第五層</a:t>
            </a:r>
            <a:endParaRPr lang="zh-TW" altLang="en-US" noProof="0" dirty="0"/>
          </a:p>
        </p:txBody>
      </p:sp>
      <p:sp>
        <p:nvSpPr>
          <p:cNvPr id="6" name="日期預留位置 3"/>
          <p:cNvSpPr>
            <a:spLocks noGrp="1"/>
          </p:cNvSpPr>
          <p:nvPr>
            <p:ph type="dt" sz="half" idx="2"/>
          </p:nvPr>
        </p:nvSpPr>
        <p:spPr>
          <a:xfrm>
            <a:off x="53949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4B772D62-8D91-4DDB-8C98-EA01C59AD170}" type="datetime2">
              <a:rPr lang="zh-TW" altLang="en-US" smtClean="0"/>
              <a:pPr/>
              <a:t>2021年10月11日</a:t>
            </a:fld>
            <a:endParaRPr lang="zh-TW" altLang="en-US" dirty="0"/>
          </a:p>
        </p:txBody>
      </p:sp>
      <p:sp>
        <p:nvSpPr>
          <p:cNvPr id="7" name="頁尾預留位置 4"/>
          <p:cNvSpPr>
            <a:spLocks noGrp="1"/>
          </p:cNvSpPr>
          <p:nvPr>
            <p:ph type="ftr" sz="quarter" idx="3"/>
          </p:nvPr>
        </p:nvSpPr>
        <p:spPr>
          <a:xfrm>
            <a:off x="4648200" y="62039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/>
          </a:p>
        </p:txBody>
      </p:sp>
      <p:sp>
        <p:nvSpPr>
          <p:cNvPr id="8" name="投影片編號預留位置 5"/>
          <p:cNvSpPr>
            <a:spLocks noGrp="1"/>
          </p:cNvSpPr>
          <p:nvPr>
            <p:ph type="sldNum" sz="quarter" idx="4"/>
          </p:nvPr>
        </p:nvSpPr>
        <p:spPr>
          <a:xfrm>
            <a:off x="837192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9860EDB8-5305-433F-BE41-D7A86D811DB3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26758438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DB28C-75E8-4ED8-94DF-25C5365DE5EA}" type="datetimeFigureOut">
              <a:rPr lang="zh-TW" altLang="en-US" smtClean="0"/>
              <a:t>2021/10/11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BDF53-E0ED-4E37-A240-0FCC674F156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193848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DB28C-75E8-4ED8-94DF-25C5365DE5EA}" type="datetimeFigureOut">
              <a:rPr lang="zh-TW" altLang="en-US" smtClean="0"/>
              <a:t>2021/10/11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BDF53-E0ED-4E37-A240-0FCC674F156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464551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DB28C-75E8-4ED8-94DF-25C5365DE5EA}" type="datetimeFigureOut">
              <a:rPr lang="zh-TW" altLang="en-US" smtClean="0"/>
              <a:t>2021/10/11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BDF53-E0ED-4E37-A240-0FCC674F156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757391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DB28C-75E8-4ED8-94DF-25C5365DE5EA}" type="datetimeFigureOut">
              <a:rPr lang="zh-TW" altLang="en-US" smtClean="0"/>
              <a:t>2021/10/11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BDF53-E0ED-4E37-A240-0FCC674F156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897116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DB28C-75E8-4ED8-94DF-25C5365DE5EA}" type="datetimeFigureOut">
              <a:rPr lang="zh-TW" altLang="en-US" smtClean="0"/>
              <a:t>2021/10/11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BDF53-E0ED-4E37-A240-0FCC674F156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384359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DB28C-75E8-4ED8-94DF-25C5365DE5EA}" type="datetimeFigureOut">
              <a:rPr lang="zh-TW" altLang="en-US" smtClean="0"/>
              <a:t>2021/10/11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BDF53-E0ED-4E37-A240-0FCC674F156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605933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DB28C-75E8-4ED8-94DF-25C5365DE5EA}" type="datetimeFigureOut">
              <a:rPr lang="zh-TW" altLang="en-US" smtClean="0"/>
              <a:t>2021/10/11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BDF53-E0ED-4E37-A240-0FCC674F156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309517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DB28C-75E8-4ED8-94DF-25C5365DE5EA}" type="datetimeFigureOut">
              <a:rPr lang="zh-TW" altLang="en-US" smtClean="0"/>
              <a:t>2021/10/11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BDF53-E0ED-4E37-A240-0FCC674F156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444507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7DB28C-75E8-4ED8-94DF-25C5365DE5EA}" type="datetimeFigureOut">
              <a:rPr lang="zh-TW" altLang="en-US" smtClean="0"/>
              <a:t>2021/10/11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2BDF53-E0ED-4E37-A240-0FCC674F156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75012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521207" y="448056"/>
            <a:ext cx="10886159" cy="640080"/>
          </a:xfrm>
        </p:spPr>
        <p:txBody>
          <a:bodyPr rtlCol="0">
            <a:normAutofit/>
          </a:bodyPr>
          <a:lstStyle/>
          <a:p>
            <a:r>
              <a:rPr lang="en-US" altLang="zh-TW" dirty="0"/>
              <a:t>Python</a:t>
            </a:r>
            <a:r>
              <a:rPr lang="zh-TW" altLang="en-US" dirty="0"/>
              <a:t>原始碼 </a:t>
            </a:r>
            <a:r>
              <a:rPr lang="en-US" altLang="zh-TW" dirty="0" smtClean="0"/>
              <a:t>- </a:t>
            </a:r>
            <a:r>
              <a:rPr lang="zh-TW" altLang="en-US" dirty="0" smtClean="0"/>
              <a:t>台北市</a:t>
            </a:r>
            <a:r>
              <a:rPr lang="zh-TW" altLang="en-US" dirty="0"/>
              <a:t>所有市區結婚分布圓餅圖</a:t>
            </a:r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  <a:cs typeface="Segoe UI Light" panose="020B0502040204020203" pitchFamily="34" charset="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/>
          <a:srcRect l="5265" t="11601" r="7186" b="16166"/>
          <a:stretch/>
        </p:blipFill>
        <p:spPr>
          <a:xfrm>
            <a:off x="521206" y="1421394"/>
            <a:ext cx="10252418" cy="4758029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887238" y="3530851"/>
            <a:ext cx="8799970" cy="174731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4074059" y="1986802"/>
            <a:ext cx="5911913" cy="12855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由於</a:t>
            </a:r>
            <a:r>
              <a:rPr lang="en-US" altLang="zh-TW" dirty="0" smtClean="0"/>
              <a:t>12</a:t>
            </a:r>
            <a:r>
              <a:rPr lang="zh-TW" altLang="en-US" dirty="0" smtClean="0"/>
              <a:t>個市區</a:t>
            </a:r>
            <a:r>
              <a:rPr lang="en-US" altLang="zh-TW" dirty="0" smtClean="0"/>
              <a:t>Union</a:t>
            </a:r>
            <a:r>
              <a:rPr lang="zh-TW" altLang="en-US" dirty="0" smtClean="0"/>
              <a:t>起來的資料表直接跟市區名稱資料表</a:t>
            </a:r>
            <a:r>
              <a:rPr lang="en-US" altLang="zh-TW" dirty="0" smtClean="0"/>
              <a:t>Join</a:t>
            </a:r>
            <a:r>
              <a:rPr lang="zh-TW" altLang="en-US" dirty="0" smtClean="0"/>
              <a:t>起來有很多問題，所以我就先把</a:t>
            </a:r>
            <a:r>
              <a:rPr lang="en-US" altLang="zh-TW" dirty="0" smtClean="0"/>
              <a:t>12</a:t>
            </a:r>
            <a:r>
              <a:rPr lang="zh-TW" altLang="en-US" dirty="0" smtClean="0"/>
              <a:t>個市區</a:t>
            </a:r>
            <a:r>
              <a:rPr lang="en-US" altLang="zh-TW" dirty="0" smtClean="0"/>
              <a:t>Union</a:t>
            </a:r>
            <a:r>
              <a:rPr lang="zh-TW" altLang="en-US" dirty="0" smtClean="0"/>
              <a:t>起來的資料表先抓取到</a:t>
            </a:r>
            <a:r>
              <a:rPr lang="en-US" altLang="zh-TW" dirty="0" smtClean="0"/>
              <a:t>Visual Studio Code</a:t>
            </a:r>
            <a:r>
              <a:rPr lang="zh-TW" altLang="en-US" dirty="0" smtClean="0"/>
              <a:t>形成一個表，定義欄位之後，再額外建置在資料庫，名稱為</a:t>
            </a:r>
            <a:r>
              <a:rPr lang="en-US" altLang="zh-TW" dirty="0" smtClean="0"/>
              <a:t>Taipei</a:t>
            </a:r>
            <a:r>
              <a:rPr lang="zh-TW" altLang="en-US" dirty="0" smtClean="0"/>
              <a:t>資料表</a:t>
            </a:r>
            <a:endParaRPr lang="zh-TW" altLang="en-US" dirty="0"/>
          </a:p>
        </p:txBody>
      </p:sp>
      <p:sp>
        <p:nvSpPr>
          <p:cNvPr id="9" name="矩形 8"/>
          <p:cNvSpPr/>
          <p:nvPr/>
        </p:nvSpPr>
        <p:spPr>
          <a:xfrm>
            <a:off x="887238" y="5270304"/>
            <a:ext cx="9886386" cy="40621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4"/>
          <a:srcRect l="18736" t="58769" r="63786" b="8147"/>
          <a:stretch/>
        </p:blipFill>
        <p:spPr>
          <a:xfrm>
            <a:off x="1505384" y="1614036"/>
            <a:ext cx="3120937" cy="3323010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887238" y="5611428"/>
            <a:ext cx="9886386" cy="22805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 rotWithShape="1">
          <a:blip r:embed="rId5"/>
          <a:srcRect l="18933" t="58157" r="67235" b="8759"/>
          <a:stretch/>
        </p:blipFill>
        <p:spPr>
          <a:xfrm>
            <a:off x="6336866" y="1547098"/>
            <a:ext cx="2695288" cy="3626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28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  <p:bldP spid="9" grpId="0" animBg="1"/>
      <p:bldP spid="9" grpId="1" animBg="1"/>
      <p:bldP spid="11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521207" y="448056"/>
            <a:ext cx="11148709" cy="640080"/>
          </a:xfrm>
        </p:spPr>
        <p:txBody>
          <a:bodyPr rtlCol="0">
            <a:normAutofit/>
          </a:bodyPr>
          <a:lstStyle/>
          <a:p>
            <a:r>
              <a:rPr lang="zh-TW" altLang="en-US" dirty="0"/>
              <a:t>分析</a:t>
            </a:r>
            <a:r>
              <a:rPr lang="zh-TW" altLang="en-US" dirty="0" smtClean="0"/>
              <a:t>項目</a:t>
            </a:r>
            <a:r>
              <a:rPr lang="en-US" altLang="zh-TW" dirty="0" smtClean="0"/>
              <a:t>4 </a:t>
            </a:r>
            <a:r>
              <a:rPr lang="en-US" altLang="zh-TW" dirty="0"/>
              <a:t>– </a:t>
            </a:r>
            <a:r>
              <a:rPr lang="zh-TW" altLang="en-US" dirty="0"/>
              <a:t>基隆</a:t>
            </a:r>
            <a:r>
              <a:rPr lang="zh-TW" altLang="en-US" dirty="0" smtClean="0"/>
              <a:t>市</a:t>
            </a:r>
            <a:r>
              <a:rPr lang="zh-TW" altLang="en-US" dirty="0"/>
              <a:t>各市區</a:t>
            </a:r>
            <a:r>
              <a:rPr lang="zh-TW" altLang="en-US" dirty="0" smtClean="0"/>
              <a:t>男女性</a:t>
            </a:r>
            <a:r>
              <a:rPr lang="zh-TW" altLang="en-US" dirty="0"/>
              <a:t>年齡和結婚數目分布圖</a:t>
            </a:r>
            <a:r>
              <a:rPr lang="en-US" altLang="zh-TW" dirty="0"/>
              <a:t>(</a:t>
            </a:r>
            <a:r>
              <a:rPr lang="zh-TW" altLang="en-US" dirty="0" smtClean="0"/>
              <a:t>線性複迴</a:t>
            </a:r>
            <a:r>
              <a:rPr lang="zh-TW" altLang="en-US" dirty="0"/>
              <a:t>歸</a:t>
            </a:r>
            <a:r>
              <a:rPr lang="en-US" altLang="zh-TW" dirty="0"/>
              <a:t>)</a:t>
            </a:r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  <a:cs typeface="Segoe UI Light" panose="020B0502040204020203" pitchFamily="34" charset="0"/>
            </a:endParaRPr>
          </a:p>
        </p:txBody>
      </p:sp>
      <p:sp>
        <p:nvSpPr>
          <p:cNvPr id="30" name="內容預留位置 17"/>
          <p:cNvSpPr txBox="1">
            <a:spLocks/>
          </p:cNvSpPr>
          <p:nvPr/>
        </p:nvSpPr>
        <p:spPr>
          <a:xfrm>
            <a:off x="521208" y="1478597"/>
            <a:ext cx="4240916" cy="512448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252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l"/>
            </a:pPr>
            <a:r>
              <a:rPr lang="zh-TW" altLang="en-US" sz="2400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每一個藍色點點代表的是每一筆男生年齡、女性年齡和結婚對數所在的位置</a:t>
            </a:r>
            <a:endParaRPr lang="en-US" altLang="zh-TW" sz="2400" dirty="0" smtClean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 indent="-252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l"/>
            </a:pPr>
            <a:r>
              <a:rPr lang="zh-TW" altLang="en-US" sz="2400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綠色部分就是經過機器訓練出來多個迴歸線</a:t>
            </a:r>
            <a:endParaRPr lang="en-US" altLang="zh-TW" sz="2400" dirty="0" smtClean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 indent="-252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l"/>
            </a:pPr>
            <a:r>
              <a:rPr lang="zh-TW" altLang="en-US" sz="2400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紅色的三個點代表的是給予三個女生年齡和男生年齡，機器會幫我們預測出三個點的結婚數目的值為多少</a:t>
            </a:r>
            <a:endParaRPr lang="en-US" altLang="zh-TW" sz="2400" dirty="0" smtClean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 indent="-252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l"/>
            </a:pPr>
            <a:r>
              <a:rPr lang="zh-TW" altLang="en-US" sz="2400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從</a:t>
            </a:r>
            <a:r>
              <a:rPr lang="en-US" altLang="zh-TW" sz="2400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3D</a:t>
            </a:r>
            <a:r>
              <a:rPr lang="zh-TW" altLang="en-US" sz="2400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模型來看，年齡範圍定在</a:t>
            </a:r>
            <a:r>
              <a:rPr lang="en-US" altLang="zh-TW" sz="2400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30~65</a:t>
            </a:r>
            <a:r>
              <a:rPr lang="zh-TW" altLang="en-US" sz="2400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歲之間，基隆市大部分的人都在</a:t>
            </a:r>
            <a:r>
              <a:rPr lang="en-US" altLang="zh-TW" sz="2400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30~35</a:t>
            </a:r>
            <a:r>
              <a:rPr lang="zh-TW" altLang="en-US" sz="2400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歲左右結婚</a:t>
            </a:r>
            <a:endParaRPr lang="zh-TW" altLang="en-US" sz="24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7767" y="1478597"/>
            <a:ext cx="6662149" cy="4778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3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521207" y="448056"/>
            <a:ext cx="11085336" cy="640080"/>
          </a:xfrm>
        </p:spPr>
        <p:txBody>
          <a:bodyPr rtlCol="0">
            <a:normAutofit/>
          </a:bodyPr>
          <a:lstStyle/>
          <a:p>
            <a:r>
              <a:rPr lang="zh-TW" altLang="en-US" dirty="0">
                <a:cs typeface="Segoe UI Light" panose="020B0502040204020203" pitchFamily="34" charset="0"/>
              </a:rPr>
              <a:t>資料表說明 </a:t>
            </a:r>
            <a:r>
              <a:rPr lang="en-US" altLang="zh-TW" dirty="0" smtClean="0">
                <a:cs typeface="Segoe UI Light" panose="020B0502040204020203" pitchFamily="34" charset="0"/>
              </a:rPr>
              <a:t>- </a:t>
            </a:r>
            <a:r>
              <a:rPr lang="zh-TW" altLang="en-US" dirty="0" smtClean="0"/>
              <a:t>基隆市</a:t>
            </a:r>
            <a:r>
              <a:rPr lang="zh-TW" altLang="en-US" dirty="0"/>
              <a:t>各市區男女性年齡和結婚數目分布圖</a:t>
            </a:r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  <a:cs typeface="Segoe UI Light" panose="020B0502040204020203" pitchFamily="34" charset="0"/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/>
          </p:nvPr>
        </p:nvGraphicFramePr>
        <p:xfrm>
          <a:off x="5622203" y="1895594"/>
          <a:ext cx="6170487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6829">
                  <a:extLst>
                    <a:ext uri="{9D8B030D-6E8A-4147-A177-3AD203B41FA5}">
                      <a16:colId xmlns:a16="http://schemas.microsoft.com/office/drawing/2014/main" xmlns="" val="25882072"/>
                    </a:ext>
                  </a:extLst>
                </a:gridCol>
                <a:gridCol w="2056829">
                  <a:extLst>
                    <a:ext uri="{9D8B030D-6E8A-4147-A177-3AD203B41FA5}">
                      <a16:colId xmlns:a16="http://schemas.microsoft.com/office/drawing/2014/main" xmlns="" val="2658594334"/>
                    </a:ext>
                  </a:extLst>
                </a:gridCol>
                <a:gridCol w="2056829">
                  <a:extLst>
                    <a:ext uri="{9D8B030D-6E8A-4147-A177-3AD203B41FA5}">
                      <a16:colId xmlns:a16="http://schemas.microsoft.com/office/drawing/2014/main" xmlns="" val="4238598052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analysis4</a:t>
                      </a:r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2302230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err="1" smtClean="0"/>
                        <a:t>Female_Age_Code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err="1" smtClean="0"/>
                        <a:t>Male_Age_Code</a:t>
                      </a:r>
                      <a:endParaRPr lang="zh-TW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err="1" smtClean="0"/>
                        <a:t>marry_pair</a:t>
                      </a:r>
                      <a:endParaRPr lang="zh-TW" altLang="en-US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5427050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err="1" smtClean="0"/>
                        <a:t>int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err="1" smtClean="0"/>
                        <a:t>int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err="1" smtClean="0"/>
                        <a:t>int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736968605"/>
                  </a:ext>
                </a:extLst>
              </a:tr>
            </a:tbl>
          </a:graphicData>
        </a:graphic>
      </p:graphicFrame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3"/>
          <a:srcRect l="23640" t="21238" r="34111" b="54023"/>
          <a:stretch/>
        </p:blipFill>
        <p:spPr>
          <a:xfrm>
            <a:off x="5388076" y="3485584"/>
            <a:ext cx="6404614" cy="2109457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4"/>
          <a:srcRect l="23975" t="21437" r="30171" b="74539"/>
          <a:stretch/>
        </p:blipFill>
        <p:spPr>
          <a:xfrm>
            <a:off x="787652" y="5803271"/>
            <a:ext cx="11005038" cy="543209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787652" y="1756373"/>
            <a:ext cx="411932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TW" altLang="en-US" dirty="0" smtClean="0"/>
              <a:t>把基隆市所有市區的資料表結合起來，每個市區的資料表都取</a:t>
            </a:r>
            <a:r>
              <a:rPr lang="en-US" altLang="zh-TW" dirty="0" err="1" smtClean="0"/>
              <a:t>Female_Age_Code</a:t>
            </a:r>
            <a:r>
              <a:rPr lang="zh-TW" altLang="en-US" dirty="0" smtClean="0"/>
              <a:t>、</a:t>
            </a:r>
            <a:r>
              <a:rPr lang="en-US" altLang="zh-TW" dirty="0" err="1" smtClean="0"/>
              <a:t>Male_Age_Code</a:t>
            </a:r>
            <a:r>
              <a:rPr lang="zh-TW" altLang="en-US" dirty="0" smtClean="0"/>
              <a:t>和</a:t>
            </a:r>
            <a:r>
              <a:rPr lang="en-US" altLang="zh-TW" dirty="0" err="1" smtClean="0"/>
              <a:t>marry_pair</a:t>
            </a:r>
            <a:r>
              <a:rPr lang="zh-TW" altLang="en-US" dirty="0" smtClean="0"/>
              <a:t>欄位，然後建一個新的</a:t>
            </a:r>
            <a:r>
              <a:rPr lang="en-US" altLang="zh-TW" dirty="0" smtClean="0"/>
              <a:t>View</a:t>
            </a:r>
            <a:r>
              <a:rPr lang="zh-TW" altLang="en-US" dirty="0" smtClean="0"/>
              <a:t>到資料庫中</a:t>
            </a:r>
            <a:endParaRPr lang="en-US" altLang="zh-TW" dirty="0" smtClean="0"/>
          </a:p>
          <a:p>
            <a:endParaRPr lang="en-US" altLang="zh-TW" dirty="0" smtClean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TW" altLang="en-US" dirty="0" smtClean="0"/>
              <a:t>把女性年齡和男性年齡大於</a:t>
            </a:r>
            <a:r>
              <a:rPr lang="en-US" altLang="zh-TW" dirty="0" smtClean="0"/>
              <a:t>30</a:t>
            </a:r>
            <a:r>
              <a:rPr lang="zh-TW" altLang="en-US" dirty="0" smtClean="0"/>
              <a:t>歲的資料給篩選出來，剩下的資料給過濾掉，並且傳送資料到</a:t>
            </a:r>
            <a:r>
              <a:rPr lang="en-US" altLang="zh-TW" dirty="0" smtClean="0"/>
              <a:t>Visual Studio Code</a:t>
            </a:r>
            <a:r>
              <a:rPr lang="zh-TW" altLang="en-US" dirty="0" smtClean="0"/>
              <a:t>進行機器學習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27614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521207" y="448056"/>
            <a:ext cx="11112496" cy="640080"/>
          </a:xfrm>
        </p:spPr>
        <p:txBody>
          <a:bodyPr rtlCol="0">
            <a:normAutofit/>
          </a:bodyPr>
          <a:lstStyle/>
          <a:p>
            <a:r>
              <a:rPr lang="en-US" altLang="zh-TW" dirty="0"/>
              <a:t>Python</a:t>
            </a:r>
            <a:r>
              <a:rPr lang="zh-TW" altLang="en-US" dirty="0"/>
              <a:t>原始碼 </a:t>
            </a:r>
            <a:r>
              <a:rPr lang="en-US" altLang="zh-TW" dirty="0" smtClean="0"/>
              <a:t>-</a:t>
            </a:r>
            <a:r>
              <a:rPr lang="zh-TW" altLang="en-US" dirty="0" smtClean="0"/>
              <a:t> 基隆市</a:t>
            </a:r>
            <a:r>
              <a:rPr lang="zh-TW" altLang="en-US" dirty="0"/>
              <a:t>各市區男女性年齡和結婚數目分布圖</a:t>
            </a:r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  <a:cs typeface="Segoe UI Light" panose="020B0502040204020203" pitchFamily="34" charset="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3"/>
          <a:srcRect l="5466" t="11461" r="27555" b="13874"/>
          <a:stretch/>
        </p:blipFill>
        <p:spPr>
          <a:xfrm>
            <a:off x="521207" y="1647731"/>
            <a:ext cx="7233719" cy="4535787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4381878" y="1919335"/>
            <a:ext cx="4553892" cy="1702052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2400" dirty="0" smtClean="0"/>
              <a:t>1.</a:t>
            </a:r>
            <a:r>
              <a:rPr lang="zh-TW" altLang="en-US" sz="2400" dirty="0" smtClean="0"/>
              <a:t>連線資料庫</a:t>
            </a:r>
            <a:endParaRPr lang="en-US" altLang="zh-TW" sz="2400" dirty="0" smtClean="0"/>
          </a:p>
          <a:p>
            <a:r>
              <a:rPr lang="en-US" altLang="zh-TW" sz="2400" dirty="0" smtClean="0"/>
              <a:t>2.</a:t>
            </a:r>
            <a:r>
              <a:rPr lang="zh-TW" altLang="en-US" sz="2400" dirty="0" smtClean="0"/>
              <a:t>建立</a:t>
            </a:r>
            <a:r>
              <a:rPr lang="en-US" altLang="zh-TW" sz="2400" dirty="0" smtClean="0"/>
              <a:t>View</a:t>
            </a:r>
          </a:p>
          <a:p>
            <a:r>
              <a:rPr lang="en-US" altLang="zh-TW" sz="2400" dirty="0" smtClean="0"/>
              <a:t>3.</a:t>
            </a:r>
            <a:r>
              <a:rPr lang="zh-TW" altLang="en-US" sz="2400" dirty="0" smtClean="0"/>
              <a:t>抓取資料</a:t>
            </a:r>
            <a:endParaRPr lang="en-US" altLang="zh-TW" sz="2400" dirty="0" smtClean="0"/>
          </a:p>
          <a:p>
            <a:r>
              <a:rPr lang="en-US" altLang="zh-TW" sz="2400" dirty="0" smtClean="0"/>
              <a:t>4.</a:t>
            </a:r>
            <a:r>
              <a:rPr lang="zh-TW" altLang="en-US" sz="2400" dirty="0" smtClean="0"/>
              <a:t>把資料轉換成</a:t>
            </a:r>
            <a:r>
              <a:rPr lang="en-US" altLang="zh-TW" sz="2400" dirty="0" err="1" smtClean="0"/>
              <a:t>DataFrame</a:t>
            </a:r>
            <a:r>
              <a:rPr lang="zh-TW" altLang="en-US" sz="2400" dirty="0"/>
              <a:t>形式</a:t>
            </a:r>
          </a:p>
        </p:txBody>
      </p:sp>
    </p:spTree>
    <p:extLst>
      <p:ext uri="{BB962C8B-B14F-4D97-AF65-F5344CB8AC3E}">
        <p14:creationId xmlns:p14="http://schemas.microsoft.com/office/powerpoint/2010/main" val="2982228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521207" y="448056"/>
            <a:ext cx="11112496" cy="640080"/>
          </a:xfrm>
        </p:spPr>
        <p:txBody>
          <a:bodyPr rtlCol="0">
            <a:normAutofit/>
          </a:bodyPr>
          <a:lstStyle/>
          <a:p>
            <a:r>
              <a:rPr lang="en-US" altLang="zh-TW" dirty="0"/>
              <a:t>Python</a:t>
            </a:r>
            <a:r>
              <a:rPr lang="zh-TW" altLang="en-US" dirty="0"/>
              <a:t>原始碼 </a:t>
            </a:r>
            <a:r>
              <a:rPr lang="en-US" altLang="zh-TW" dirty="0" smtClean="0"/>
              <a:t>-</a:t>
            </a:r>
            <a:r>
              <a:rPr lang="zh-TW" altLang="en-US" dirty="0" smtClean="0"/>
              <a:t> 基隆市</a:t>
            </a:r>
            <a:r>
              <a:rPr lang="zh-TW" altLang="en-US" dirty="0"/>
              <a:t>各市區男女性年齡和結婚數目分布圖</a:t>
            </a:r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  <a:cs typeface="Segoe UI Light" panose="020B0502040204020203" pitchFamily="34" charset="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/>
          <a:srcRect l="5066" t="23175" r="19069" b="12742"/>
          <a:stretch/>
        </p:blipFill>
        <p:spPr>
          <a:xfrm>
            <a:off x="642796" y="1530035"/>
            <a:ext cx="9355703" cy="4445251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4"/>
          <a:srcRect l="4946" t="77604" r="73846" b="14348"/>
          <a:stretch/>
        </p:blipFill>
        <p:spPr>
          <a:xfrm>
            <a:off x="7858407" y="1674891"/>
            <a:ext cx="3944801" cy="841973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1077363" y="1530035"/>
            <a:ext cx="6382692" cy="172015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7894622" y="1665837"/>
            <a:ext cx="3811509" cy="49794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7855047" y="2737813"/>
            <a:ext cx="3412674" cy="2047804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1.</a:t>
            </a:r>
            <a:r>
              <a:rPr lang="zh-TW" altLang="en-US" dirty="0" smtClean="0"/>
              <a:t>把</a:t>
            </a:r>
            <a:r>
              <a:rPr lang="en-US" altLang="zh-TW" dirty="0" err="1" smtClean="0"/>
              <a:t>Female_Age_Code</a:t>
            </a:r>
            <a:r>
              <a:rPr lang="zh-TW" altLang="en-US" dirty="0" smtClean="0"/>
              <a:t>和</a:t>
            </a:r>
            <a:r>
              <a:rPr lang="en-US" altLang="zh-TW" dirty="0" err="1" smtClean="0"/>
              <a:t>Male_Age_Code</a:t>
            </a:r>
            <a:r>
              <a:rPr lang="zh-TW" altLang="en-US" dirty="0" smtClean="0"/>
              <a:t>所有資料內容儲存到</a:t>
            </a:r>
            <a:r>
              <a:rPr lang="en-US" altLang="zh-TW" dirty="0" err="1" smtClean="0"/>
              <a:t>Female_Age_Male_Age</a:t>
            </a:r>
            <a:r>
              <a:rPr lang="zh-TW" altLang="en-US" dirty="0"/>
              <a:t>和</a:t>
            </a:r>
            <a:r>
              <a:rPr lang="en-US" altLang="zh-TW" dirty="0" smtClean="0"/>
              <a:t>X</a:t>
            </a:r>
          </a:p>
          <a:p>
            <a:r>
              <a:rPr lang="en-US" altLang="zh-TW" dirty="0" smtClean="0"/>
              <a:t>2.</a:t>
            </a:r>
            <a:r>
              <a:rPr lang="zh-TW" altLang="en-US" dirty="0" smtClean="0"/>
              <a:t>把</a:t>
            </a:r>
            <a:r>
              <a:rPr lang="en-US" altLang="zh-TW" dirty="0" err="1" smtClean="0"/>
              <a:t>marry_pair</a:t>
            </a:r>
            <a:r>
              <a:rPr lang="zh-TW" altLang="en-US" dirty="0" smtClean="0"/>
              <a:t>所有資料內容儲存到</a:t>
            </a:r>
            <a:r>
              <a:rPr lang="en-US" altLang="zh-TW" dirty="0" err="1" smtClean="0"/>
              <a:t>Marry_Pair</a:t>
            </a:r>
            <a:r>
              <a:rPr lang="zh-TW" altLang="en-US" dirty="0" smtClean="0"/>
              <a:t>、</a:t>
            </a:r>
            <a:r>
              <a:rPr lang="en-US" altLang="zh-TW" dirty="0" smtClean="0"/>
              <a:t>target</a:t>
            </a:r>
            <a:r>
              <a:rPr lang="zh-TW" altLang="en-US" dirty="0" smtClean="0"/>
              <a:t>和</a:t>
            </a:r>
            <a:r>
              <a:rPr lang="en-US" altLang="zh-TW" dirty="0" smtClean="0"/>
              <a:t>y</a:t>
            </a:r>
          </a:p>
          <a:p>
            <a:r>
              <a:rPr lang="en-US" altLang="zh-TW" dirty="0" smtClean="0"/>
              <a:t>3.</a:t>
            </a:r>
            <a:r>
              <a:rPr lang="zh-TW" altLang="en-US" dirty="0" smtClean="0"/>
              <a:t>對</a:t>
            </a:r>
            <a:r>
              <a:rPr lang="en-US" altLang="zh-TW" dirty="0" smtClean="0"/>
              <a:t>X</a:t>
            </a:r>
            <a:r>
              <a:rPr lang="zh-TW" altLang="en-US" dirty="0" smtClean="0"/>
              <a:t>和</a:t>
            </a:r>
            <a:r>
              <a:rPr lang="en-US" altLang="zh-TW" dirty="0" smtClean="0"/>
              <a:t>y</a:t>
            </a:r>
            <a:r>
              <a:rPr lang="zh-TW" altLang="en-US" dirty="0" smtClean="0"/>
              <a:t>做線性複迴歸分析</a:t>
            </a:r>
            <a:endParaRPr lang="en-US" altLang="zh-TW" dirty="0" smtClean="0"/>
          </a:p>
          <a:p>
            <a:r>
              <a:rPr lang="en-US" altLang="zh-TW" dirty="0" smtClean="0"/>
              <a:t>4.</a:t>
            </a:r>
            <a:r>
              <a:rPr lang="zh-TW" altLang="en-US" dirty="0" smtClean="0"/>
              <a:t>在螢幕上輸出迴歸係數和截距</a:t>
            </a:r>
            <a:endParaRPr lang="en-US" altLang="zh-TW" dirty="0" smtClean="0"/>
          </a:p>
        </p:txBody>
      </p:sp>
      <p:sp>
        <p:nvSpPr>
          <p:cNvPr id="10" name="矩形 9"/>
          <p:cNvSpPr/>
          <p:nvPr/>
        </p:nvSpPr>
        <p:spPr>
          <a:xfrm>
            <a:off x="1077364" y="3144359"/>
            <a:ext cx="6020554" cy="621884"/>
          </a:xfrm>
          <a:prstGeom prst="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7894622" y="2152304"/>
            <a:ext cx="3657600" cy="264972"/>
          </a:xfrm>
          <a:prstGeom prst="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7532486" y="3522659"/>
            <a:ext cx="3845211" cy="1466661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1.</a:t>
            </a:r>
            <a:r>
              <a:rPr lang="zh-TW" altLang="en-US" dirty="0" smtClean="0"/>
              <a:t>把要預測的值儲存到</a:t>
            </a:r>
            <a:r>
              <a:rPr lang="en-US" altLang="zh-TW" dirty="0" err="1" smtClean="0"/>
              <a:t>NEW_Female_Age_Male_Age</a:t>
            </a:r>
            <a:r>
              <a:rPr lang="zh-TW" altLang="en-US" dirty="0" smtClean="0"/>
              <a:t>中</a:t>
            </a:r>
            <a:endParaRPr lang="en-US" altLang="zh-TW" dirty="0" smtClean="0"/>
          </a:p>
          <a:p>
            <a:r>
              <a:rPr lang="en-US" altLang="zh-TW" dirty="0" smtClean="0"/>
              <a:t>2.</a:t>
            </a:r>
            <a:r>
              <a:rPr lang="zh-TW" altLang="en-US" dirty="0" smtClean="0"/>
              <a:t>預測出來的值儲存到</a:t>
            </a:r>
            <a:r>
              <a:rPr lang="en-US" altLang="zh-TW" dirty="0" err="1" smtClean="0"/>
              <a:t>Predicted_Marry_Pair</a:t>
            </a:r>
            <a:r>
              <a:rPr lang="zh-TW" altLang="en-US" dirty="0" smtClean="0"/>
              <a:t>，並且把</a:t>
            </a:r>
            <a:r>
              <a:rPr lang="en-US" altLang="zh-TW" dirty="0" err="1" smtClean="0"/>
              <a:t>Predicted_Marry_Pair</a:t>
            </a:r>
            <a:r>
              <a:rPr lang="zh-TW" altLang="en-US" dirty="0" smtClean="0"/>
              <a:t>輸出到螢幕上</a:t>
            </a:r>
            <a:endParaRPr lang="zh-TW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1077363" y="3752661"/>
            <a:ext cx="8921136" cy="2222626"/>
          </a:xfrm>
          <a:prstGeom prst="rect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/>
          <p:cNvSpPr/>
          <p:nvPr/>
        </p:nvSpPr>
        <p:spPr>
          <a:xfrm>
            <a:off x="2443181" y="1660134"/>
            <a:ext cx="4591363" cy="1871578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1.</a:t>
            </a:r>
            <a:r>
              <a:rPr lang="zh-TW" altLang="en-US" dirty="0" smtClean="0"/>
              <a:t>把圖設定成</a:t>
            </a:r>
            <a:r>
              <a:rPr lang="en-US" altLang="zh-TW" dirty="0"/>
              <a:t>3</a:t>
            </a:r>
            <a:r>
              <a:rPr lang="en-US" altLang="zh-TW" dirty="0" smtClean="0"/>
              <a:t>D</a:t>
            </a:r>
            <a:r>
              <a:rPr lang="zh-TW" altLang="en-US" dirty="0" smtClean="0"/>
              <a:t>模式</a:t>
            </a:r>
            <a:endParaRPr lang="en-US" altLang="zh-TW" dirty="0" smtClean="0"/>
          </a:p>
          <a:p>
            <a:r>
              <a:rPr lang="en-US" altLang="zh-TW" dirty="0" smtClean="0"/>
              <a:t>2.</a:t>
            </a:r>
            <a:r>
              <a:rPr lang="zh-TW" altLang="en-US" dirty="0" smtClean="0"/>
              <a:t>把原本的資料以點的方式點在</a:t>
            </a:r>
            <a:r>
              <a:rPr lang="en-US" altLang="zh-TW" dirty="0" smtClean="0"/>
              <a:t>3D</a:t>
            </a:r>
            <a:r>
              <a:rPr lang="zh-TW" altLang="en-US" dirty="0" smtClean="0"/>
              <a:t>圖上</a:t>
            </a:r>
            <a:endParaRPr lang="en-US" altLang="zh-TW" dirty="0" smtClean="0"/>
          </a:p>
          <a:p>
            <a:r>
              <a:rPr lang="en-US" altLang="zh-TW" dirty="0" smtClean="0"/>
              <a:t>3.</a:t>
            </a:r>
            <a:r>
              <a:rPr lang="zh-TW" altLang="en-US" dirty="0" smtClean="0"/>
              <a:t>在</a:t>
            </a:r>
            <a:r>
              <a:rPr lang="en-US" altLang="zh-TW" dirty="0" smtClean="0"/>
              <a:t>3D</a:t>
            </a:r>
            <a:r>
              <a:rPr lang="zh-TW" altLang="en-US" dirty="0" smtClean="0"/>
              <a:t>圖上畫出一條綠色的線，綠色的線代表的是機器訓練出來所畫出來的線</a:t>
            </a:r>
            <a:endParaRPr lang="en-US" altLang="zh-TW" dirty="0" smtClean="0"/>
          </a:p>
          <a:p>
            <a:r>
              <a:rPr lang="en-US" altLang="zh-TW" dirty="0" smtClean="0"/>
              <a:t>4.</a:t>
            </a:r>
            <a:r>
              <a:rPr lang="zh-TW" altLang="en-US" dirty="0" smtClean="0"/>
              <a:t>在</a:t>
            </a:r>
            <a:r>
              <a:rPr lang="en-US" altLang="zh-TW" dirty="0" smtClean="0"/>
              <a:t>3D</a:t>
            </a:r>
            <a:r>
              <a:rPr lang="zh-TW" altLang="en-US" dirty="0" smtClean="0"/>
              <a:t>圖上畫出一條紅色的線和三個點</a:t>
            </a:r>
            <a:endParaRPr lang="en-US" altLang="zh-TW" dirty="0" smtClean="0"/>
          </a:p>
          <a:p>
            <a:r>
              <a:rPr lang="en-US" altLang="zh-TW" dirty="0" smtClean="0"/>
              <a:t>5.</a:t>
            </a:r>
            <a:r>
              <a:rPr lang="zh-TW" altLang="en-US" dirty="0"/>
              <a:t>調整</a:t>
            </a:r>
            <a:r>
              <a:rPr lang="en-US" altLang="zh-TW" dirty="0" smtClean="0"/>
              <a:t>3D</a:t>
            </a:r>
            <a:r>
              <a:rPr lang="zh-TW" altLang="en-US" dirty="0" smtClean="0"/>
              <a:t>圖的版面格式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97395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分析圖五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07464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521207" y="448056"/>
            <a:ext cx="11076282" cy="640080"/>
          </a:xfrm>
        </p:spPr>
        <p:txBody>
          <a:bodyPr rtlCol="0">
            <a:normAutofit/>
          </a:bodyPr>
          <a:lstStyle/>
          <a:p>
            <a:r>
              <a:rPr lang="zh-TW" altLang="en-US" dirty="0"/>
              <a:t>分析</a:t>
            </a:r>
            <a:r>
              <a:rPr lang="zh-TW" altLang="en-US" dirty="0" smtClean="0"/>
              <a:t>項目</a:t>
            </a:r>
            <a:r>
              <a:rPr lang="en-US" altLang="zh-TW" dirty="0" smtClean="0"/>
              <a:t>5 </a:t>
            </a:r>
            <a:r>
              <a:rPr lang="en-US" altLang="zh-TW" dirty="0"/>
              <a:t>– </a:t>
            </a:r>
            <a:r>
              <a:rPr lang="zh-TW" altLang="en-US" dirty="0" smtClean="0"/>
              <a:t>彰化縣男女性年齡和年齡差與是否結婚關係圖</a:t>
            </a:r>
            <a:r>
              <a:rPr lang="en-US" altLang="zh-TW" dirty="0" smtClean="0"/>
              <a:t>(KNN)</a:t>
            </a:r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  <a:cs typeface="Segoe UI Light" panose="020B0502040204020203" pitchFamily="34" charset="0"/>
            </a:endParaRPr>
          </a:p>
        </p:txBody>
      </p:sp>
      <p:sp>
        <p:nvSpPr>
          <p:cNvPr id="30" name="內容預留位置 17"/>
          <p:cNvSpPr txBox="1">
            <a:spLocks/>
          </p:cNvSpPr>
          <p:nvPr/>
        </p:nvSpPr>
        <p:spPr>
          <a:xfrm>
            <a:off x="521207" y="1478597"/>
            <a:ext cx="4123221" cy="2015936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l"/>
            </a:pPr>
            <a:r>
              <a:rPr lang="en-US" altLang="zh-TW" sz="2400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X</a:t>
            </a:r>
            <a:r>
              <a:rPr lang="zh-TW" altLang="en-US" sz="2400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軸名稱為是否結婚那一欄的所有資料</a:t>
            </a:r>
            <a:endParaRPr lang="en-US" altLang="zh-TW" sz="2400" dirty="0" smtClean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l"/>
            </a:pPr>
            <a:r>
              <a:rPr lang="zh-TW" altLang="en-US" sz="2400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藍</a:t>
            </a:r>
            <a:r>
              <a:rPr lang="zh-TW" altLang="en-US" sz="24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色的</a:t>
            </a:r>
            <a:r>
              <a:rPr lang="zh-TW" altLang="en-US" sz="2400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部分是原本</a:t>
            </a:r>
            <a:r>
              <a:rPr lang="en-US" altLang="zh-TW" sz="2400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label</a:t>
            </a:r>
            <a:r>
              <a:rPr lang="zh-TW" altLang="en-US" sz="2400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標記的資料，紅色的部分是經過機器學習訓練出來的資料</a:t>
            </a:r>
            <a:endParaRPr lang="zh-TW" altLang="en-US" sz="24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8179" y="1402874"/>
            <a:ext cx="6861326" cy="4920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698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21207" y="448056"/>
            <a:ext cx="10940480" cy="640080"/>
          </a:xfrm>
        </p:spPr>
        <p:txBody>
          <a:bodyPr>
            <a:normAutofit/>
          </a:bodyPr>
          <a:lstStyle/>
          <a:p>
            <a:r>
              <a:rPr lang="zh-TW" altLang="en-US" dirty="0"/>
              <a:t>分析項目</a:t>
            </a:r>
            <a:r>
              <a:rPr lang="en-US" altLang="zh-TW" dirty="0"/>
              <a:t>5 – </a:t>
            </a:r>
            <a:r>
              <a:rPr lang="zh-TW" altLang="en-US" dirty="0"/>
              <a:t>彰化縣男女性年齡和年齡差與是否結婚關係圖</a:t>
            </a:r>
            <a:r>
              <a:rPr lang="en-US" altLang="zh-TW" dirty="0"/>
              <a:t>(KNN)</a:t>
            </a:r>
            <a:endParaRPr lang="zh-TW" altLang="en-US" dirty="0"/>
          </a:p>
        </p:txBody>
      </p:sp>
      <p:pic>
        <p:nvPicPr>
          <p:cNvPr id="8" name="內容版面配置區 7"/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8209" y="2130245"/>
            <a:ext cx="5689491" cy="4080431"/>
          </a:xfrm>
        </p:spPr>
      </p:pic>
      <p:sp>
        <p:nvSpPr>
          <p:cNvPr id="9" name="文字方塊 8"/>
          <p:cNvSpPr txBox="1"/>
          <p:nvPr/>
        </p:nvSpPr>
        <p:spPr>
          <a:xfrm>
            <a:off x="769545" y="1647731"/>
            <a:ext cx="453578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TW" altLang="en-US" sz="2400" dirty="0" smtClean="0"/>
              <a:t>紅色點點是指已經結婚，藍色點點是指還沒結婚</a:t>
            </a:r>
            <a:endParaRPr lang="en-US" altLang="zh-TW" sz="2400" dirty="0" smtClean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TW" altLang="en-US" sz="2400" dirty="0" smtClean="0"/>
              <a:t>從</a:t>
            </a:r>
            <a:r>
              <a:rPr lang="en-US" altLang="zh-TW" sz="2400" dirty="0" smtClean="0"/>
              <a:t>3D</a:t>
            </a:r>
            <a:r>
              <a:rPr lang="zh-TW" altLang="en-US" sz="2400" dirty="0" smtClean="0"/>
              <a:t>圖中可以看到位於年齡差較大的點大部分都是還沒結婚的，而年齡差越小，結婚的數量就越多</a:t>
            </a:r>
            <a:endParaRPr lang="en-US" altLang="zh-TW" sz="2400" dirty="0" smtClean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TW" altLang="en-US" sz="2400" dirty="0" smtClean="0"/>
              <a:t>大部分結婚的年齡範圍位於</a:t>
            </a:r>
            <a:r>
              <a:rPr lang="en-US" altLang="zh-TW" sz="2400" dirty="0" smtClean="0"/>
              <a:t>20~35</a:t>
            </a:r>
            <a:r>
              <a:rPr lang="zh-TW" altLang="en-US" sz="2400" dirty="0" smtClean="0"/>
              <a:t>歲之間，而年齡差的部分位於</a:t>
            </a:r>
            <a:r>
              <a:rPr lang="en-US" altLang="zh-TW" sz="2400" dirty="0" smtClean="0"/>
              <a:t>0~15</a:t>
            </a:r>
            <a:r>
              <a:rPr lang="zh-TW" altLang="en-US" sz="2400" dirty="0" smtClean="0"/>
              <a:t>歲</a:t>
            </a:r>
            <a:endParaRPr lang="en-US" altLang="zh-TW" sz="2400" dirty="0" smtClean="0"/>
          </a:p>
        </p:txBody>
      </p:sp>
    </p:spTree>
    <p:extLst>
      <p:ext uri="{BB962C8B-B14F-4D97-AF65-F5344CB8AC3E}">
        <p14:creationId xmlns:p14="http://schemas.microsoft.com/office/powerpoint/2010/main" val="4261306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21207" y="448056"/>
            <a:ext cx="10940480" cy="640080"/>
          </a:xfrm>
        </p:spPr>
        <p:txBody>
          <a:bodyPr>
            <a:normAutofit/>
          </a:bodyPr>
          <a:lstStyle/>
          <a:p>
            <a:r>
              <a:rPr lang="zh-TW" altLang="en-US" dirty="0"/>
              <a:t>分析項目</a:t>
            </a:r>
            <a:r>
              <a:rPr lang="en-US" altLang="zh-TW" dirty="0"/>
              <a:t>5 – </a:t>
            </a:r>
            <a:r>
              <a:rPr lang="zh-TW" altLang="en-US" dirty="0"/>
              <a:t>彰化縣男女性年齡和年齡差與是否結婚關係圖</a:t>
            </a:r>
            <a:r>
              <a:rPr lang="en-US" altLang="zh-TW" dirty="0"/>
              <a:t>(KNN)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8209" y="1695679"/>
            <a:ext cx="6017705" cy="4315821"/>
          </a:xfrm>
        </p:spPr>
      </p:pic>
      <p:sp>
        <p:nvSpPr>
          <p:cNvPr id="5" name="文字方塊 4"/>
          <p:cNvSpPr txBox="1"/>
          <p:nvPr/>
        </p:nvSpPr>
        <p:spPr>
          <a:xfrm>
            <a:off x="742384" y="1695679"/>
            <a:ext cx="402879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TW" altLang="en-US" dirty="0" smtClean="0"/>
              <a:t>經過</a:t>
            </a:r>
            <a:r>
              <a:rPr lang="en-US" altLang="zh-TW" dirty="0" smtClean="0"/>
              <a:t>KNN</a:t>
            </a:r>
            <a:r>
              <a:rPr lang="zh-TW" altLang="en-US" dirty="0" smtClean="0"/>
              <a:t>資料訓練後，右邊這張圖是我自己訂出幾個點丟進訓練模型，讓模型預測出我訂的這幾個點是否有結婚</a:t>
            </a:r>
            <a:endParaRPr lang="en-US" altLang="zh-TW" dirty="0" smtClean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TW" altLang="en-US" dirty="0" smtClean="0"/>
              <a:t>我所訂出的幾個點</a:t>
            </a:r>
            <a:r>
              <a:rPr lang="en-US" altLang="zh-TW" dirty="0" smtClean="0"/>
              <a:t>:</a:t>
            </a:r>
            <a:endParaRPr lang="zh-TW" altLang="en-US" dirty="0"/>
          </a:p>
        </p:txBody>
      </p:sp>
      <p:graphicFrame>
        <p:nvGraphicFramePr>
          <p:cNvPr id="7" name="表格 6"/>
          <p:cNvGraphicFramePr>
            <a:graphicFrameLocks noGrp="1"/>
          </p:cNvGraphicFramePr>
          <p:nvPr>
            <p:extLst/>
          </p:nvPr>
        </p:nvGraphicFramePr>
        <p:xfrm>
          <a:off x="742384" y="3159194"/>
          <a:ext cx="4613244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3311"/>
                <a:gridCol w="1153311"/>
                <a:gridCol w="1153311"/>
                <a:gridCol w="1153311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女性年齡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男性年齡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年齡差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是否結婚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18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20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是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22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62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40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否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22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32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是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27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28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是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25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29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4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是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30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45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是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50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28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22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否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25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60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35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否</a:t>
                      </a:r>
                      <a:endParaRPr lang="zh-TW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51745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521207" y="448056"/>
            <a:ext cx="11094389" cy="640080"/>
          </a:xfrm>
        </p:spPr>
        <p:txBody>
          <a:bodyPr rtlCol="0">
            <a:normAutofit/>
          </a:bodyPr>
          <a:lstStyle/>
          <a:p>
            <a:r>
              <a:rPr lang="zh-TW" altLang="en-US" dirty="0">
                <a:cs typeface="Segoe UI Light" panose="020B0502040204020203" pitchFamily="34" charset="0"/>
              </a:rPr>
              <a:t>資料表說明 </a:t>
            </a:r>
            <a:r>
              <a:rPr lang="en-US" altLang="zh-TW" dirty="0" smtClean="0">
                <a:cs typeface="Segoe UI Light" panose="020B0502040204020203" pitchFamily="34" charset="0"/>
              </a:rPr>
              <a:t>-</a:t>
            </a:r>
            <a:r>
              <a:rPr lang="zh-TW" altLang="en-US" dirty="0" smtClean="0">
                <a:cs typeface="Segoe UI Light" panose="020B0502040204020203" pitchFamily="34" charset="0"/>
              </a:rPr>
              <a:t> </a:t>
            </a:r>
            <a:r>
              <a:rPr lang="zh-TW" altLang="en-US" dirty="0" smtClean="0"/>
              <a:t>彰化縣</a:t>
            </a:r>
            <a:r>
              <a:rPr lang="zh-TW" altLang="en-US" dirty="0"/>
              <a:t>男女性年齡和年齡差與是否結婚關係圖</a:t>
            </a:r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  <a:cs typeface="Segoe UI Light" panose="020B0502040204020203" pitchFamily="34" charset="0"/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/>
          </p:nvPr>
        </p:nvGraphicFramePr>
        <p:xfrm>
          <a:off x="358245" y="5142660"/>
          <a:ext cx="8088636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2159">
                  <a:extLst>
                    <a:ext uri="{9D8B030D-6E8A-4147-A177-3AD203B41FA5}">
                      <a16:colId xmlns:a16="http://schemas.microsoft.com/office/drawing/2014/main" xmlns="" val="25882072"/>
                    </a:ext>
                  </a:extLst>
                </a:gridCol>
                <a:gridCol w="2022159">
                  <a:extLst>
                    <a:ext uri="{9D8B030D-6E8A-4147-A177-3AD203B41FA5}">
                      <a16:colId xmlns:a16="http://schemas.microsoft.com/office/drawing/2014/main" xmlns="" val="2658594334"/>
                    </a:ext>
                  </a:extLst>
                </a:gridCol>
                <a:gridCol w="2022159">
                  <a:extLst>
                    <a:ext uri="{9D8B030D-6E8A-4147-A177-3AD203B41FA5}">
                      <a16:colId xmlns:a16="http://schemas.microsoft.com/office/drawing/2014/main" xmlns="" val="4238598052"/>
                    </a:ext>
                  </a:extLst>
                </a:gridCol>
                <a:gridCol w="2022159">
                  <a:extLst>
                    <a:ext uri="{9D8B030D-6E8A-4147-A177-3AD203B41FA5}">
                      <a16:colId xmlns:a16="http://schemas.microsoft.com/office/drawing/2014/main" xmlns="" val="3199564705"/>
                    </a:ext>
                  </a:extLst>
                </a:gridCol>
              </a:tblGrid>
              <a:tr h="370840"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analysis5</a:t>
                      </a:r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2302230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err="1" smtClean="0"/>
                        <a:t>Female_Age_Code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err="1" smtClean="0"/>
                        <a:t>Male_Age_Code</a:t>
                      </a:r>
                      <a:endParaRPr lang="zh-TW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err="1" smtClean="0"/>
                        <a:t>Marry_Difference</a:t>
                      </a:r>
                      <a:endParaRPr lang="zh-TW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err="1" smtClean="0"/>
                        <a:t>marry_pair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5427050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err="1" smtClean="0"/>
                        <a:t>int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err="1" smtClean="0"/>
                        <a:t>int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err="1" smtClean="0"/>
                        <a:t>int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err="1" smtClean="0"/>
                        <a:t>int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736968605"/>
                  </a:ext>
                </a:extLst>
              </a:tr>
            </a:tbl>
          </a:graphicData>
        </a:graphic>
      </p:graphicFrame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3"/>
          <a:srcRect l="23796" t="21686" r="24231" b="8420"/>
          <a:stretch/>
        </p:blipFill>
        <p:spPr>
          <a:xfrm>
            <a:off x="521207" y="1339914"/>
            <a:ext cx="4897923" cy="3705042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4"/>
          <a:srcRect l="23799" t="79602" r="25904" b="11158"/>
          <a:stretch/>
        </p:blipFill>
        <p:spPr>
          <a:xfrm>
            <a:off x="5419130" y="1339914"/>
            <a:ext cx="6479022" cy="669499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5"/>
          <a:srcRect l="24050" t="21260" r="58682" b="75014"/>
          <a:stretch/>
        </p:blipFill>
        <p:spPr>
          <a:xfrm>
            <a:off x="5419130" y="2009413"/>
            <a:ext cx="5147460" cy="624690"/>
          </a:xfrm>
          <a:prstGeom prst="rect">
            <a:avLst/>
          </a:prstGeom>
        </p:spPr>
      </p:pic>
      <p:sp>
        <p:nvSpPr>
          <p:cNvPr id="10" name="文字方塊 9"/>
          <p:cNvSpPr txBox="1"/>
          <p:nvPr/>
        </p:nvSpPr>
        <p:spPr>
          <a:xfrm>
            <a:off x="5595042" y="2846491"/>
            <a:ext cx="52510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TW" altLang="en-US" dirty="0" smtClean="0"/>
              <a:t>彰化縣的各個市區的資料表聯合起來創一個</a:t>
            </a:r>
            <a:r>
              <a:rPr lang="en-US" altLang="zh-TW" dirty="0" smtClean="0"/>
              <a:t>View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56576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521207" y="448056"/>
            <a:ext cx="10940480" cy="640080"/>
          </a:xfrm>
        </p:spPr>
        <p:txBody>
          <a:bodyPr rtlCol="0">
            <a:normAutofit/>
          </a:bodyPr>
          <a:lstStyle/>
          <a:p>
            <a:r>
              <a:rPr lang="en-US" altLang="zh-TW" dirty="0" smtClean="0"/>
              <a:t>Python</a:t>
            </a:r>
            <a:r>
              <a:rPr lang="zh-TW" altLang="en-US" dirty="0"/>
              <a:t>原始碼 </a:t>
            </a:r>
            <a:r>
              <a:rPr lang="en-US" altLang="zh-TW" dirty="0" smtClean="0"/>
              <a:t>-</a:t>
            </a:r>
            <a:r>
              <a:rPr lang="zh-TW" altLang="en-US" dirty="0"/>
              <a:t>彰化縣男女性年齡和年齡差與是否結婚關係圖</a:t>
            </a:r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  <a:cs typeface="Segoe UI Light" panose="020B0502040204020203" pitchFamily="34" charset="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3"/>
          <a:srcRect l="5400" t="11700" r="23681" b="11550"/>
          <a:stretch/>
        </p:blipFill>
        <p:spPr>
          <a:xfrm>
            <a:off x="521207" y="1321805"/>
            <a:ext cx="8209507" cy="4997513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5991447" y="2761307"/>
            <a:ext cx="2281474" cy="669957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1.</a:t>
            </a:r>
            <a:r>
              <a:rPr lang="zh-TW" altLang="en-US" dirty="0" smtClean="0"/>
              <a:t>連結資料庫</a:t>
            </a:r>
            <a:endParaRPr lang="en-US" altLang="zh-TW" dirty="0" smtClean="0"/>
          </a:p>
          <a:p>
            <a:r>
              <a:rPr lang="en-US" altLang="zh-TW" dirty="0" smtClean="0"/>
              <a:t>2.</a:t>
            </a:r>
            <a:r>
              <a:rPr lang="zh-TW" altLang="en-US" dirty="0" smtClean="0"/>
              <a:t>建立一個新的</a:t>
            </a:r>
            <a:r>
              <a:rPr lang="en-US" altLang="zh-TW" dirty="0" smtClean="0"/>
              <a:t>View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37560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21207" y="448056"/>
            <a:ext cx="10994518" cy="640080"/>
          </a:xfrm>
        </p:spPr>
        <p:txBody>
          <a:bodyPr>
            <a:normAutofit/>
          </a:bodyPr>
          <a:lstStyle/>
          <a:p>
            <a:r>
              <a:rPr lang="en-US" altLang="zh-TW" dirty="0"/>
              <a:t>Python</a:t>
            </a:r>
            <a:r>
              <a:rPr lang="zh-TW" altLang="en-US" dirty="0"/>
              <a:t>原始碼 </a:t>
            </a:r>
            <a:r>
              <a:rPr lang="en-US" altLang="zh-TW" dirty="0"/>
              <a:t>- </a:t>
            </a:r>
            <a:r>
              <a:rPr lang="zh-TW" altLang="en-US" dirty="0"/>
              <a:t>台北市所有市區結婚分布圓餅圖</a:t>
            </a: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sz="quarter" idx="10"/>
          </p:nvPr>
        </p:nvPicPr>
        <p:blipFill rotWithShape="1">
          <a:blip r:embed="rId2"/>
          <a:srcRect l="4784" t="62372" r="24249" b="20208"/>
          <a:stretch/>
        </p:blipFill>
        <p:spPr>
          <a:xfrm>
            <a:off x="685800" y="1733550"/>
            <a:ext cx="11106439" cy="153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39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21207" y="448056"/>
            <a:ext cx="11058175" cy="640080"/>
          </a:xfrm>
        </p:spPr>
        <p:txBody>
          <a:bodyPr>
            <a:normAutofit/>
          </a:bodyPr>
          <a:lstStyle/>
          <a:p>
            <a:r>
              <a:rPr lang="en-US" altLang="zh-TW" dirty="0"/>
              <a:t>Python</a:t>
            </a:r>
            <a:r>
              <a:rPr lang="zh-TW" altLang="en-US" dirty="0"/>
              <a:t>原始碼 </a:t>
            </a:r>
            <a:r>
              <a:rPr lang="en-US" altLang="zh-TW" dirty="0"/>
              <a:t>-</a:t>
            </a:r>
            <a:r>
              <a:rPr lang="zh-TW" altLang="en-US" dirty="0"/>
              <a:t>彰化縣男女性年齡和年齡差與是否結婚關係圖</a:t>
            </a: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sz="quarter" idx="10"/>
          </p:nvPr>
        </p:nvPicPr>
        <p:blipFill rotWithShape="1">
          <a:blip r:embed="rId2"/>
          <a:srcRect l="4926" t="12669" r="22416" b="21007"/>
          <a:stretch/>
        </p:blipFill>
        <p:spPr>
          <a:xfrm>
            <a:off x="688062" y="1656783"/>
            <a:ext cx="8481439" cy="4354717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9169501" y="1448552"/>
            <a:ext cx="2643612" cy="4771177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1.</a:t>
            </a:r>
            <a:r>
              <a:rPr lang="zh-TW" altLang="en-US" dirty="0" smtClean="0"/>
              <a:t>讀取資料，並且把資料轉換成</a:t>
            </a:r>
            <a:r>
              <a:rPr lang="en-US" altLang="zh-TW" dirty="0" err="1" smtClean="0"/>
              <a:t>DataFrame</a:t>
            </a:r>
            <a:r>
              <a:rPr lang="zh-TW" altLang="en-US" dirty="0" smtClean="0"/>
              <a:t>形式</a:t>
            </a:r>
            <a:endParaRPr lang="en-US" altLang="zh-TW" dirty="0" smtClean="0"/>
          </a:p>
          <a:p>
            <a:endParaRPr lang="en-US" altLang="zh-TW" dirty="0" smtClean="0"/>
          </a:p>
          <a:p>
            <a:r>
              <a:rPr lang="en-US" altLang="zh-TW" dirty="0" smtClean="0"/>
              <a:t>2.</a:t>
            </a:r>
            <a:r>
              <a:rPr lang="zh-TW" altLang="en-US" dirty="0" smtClean="0"/>
              <a:t>新增名為</a:t>
            </a:r>
            <a:r>
              <a:rPr lang="en-US" altLang="zh-TW" dirty="0" err="1" smtClean="0"/>
              <a:t>Is_Marry_Pair</a:t>
            </a:r>
            <a:r>
              <a:rPr lang="zh-TW" altLang="en-US" dirty="0" smtClean="0"/>
              <a:t>欄位，有結婚的標</a:t>
            </a:r>
            <a:r>
              <a:rPr lang="en-US" altLang="zh-TW" dirty="0" smtClean="0"/>
              <a:t>1</a:t>
            </a:r>
            <a:r>
              <a:rPr lang="zh-TW" altLang="en-US" dirty="0" smtClean="0"/>
              <a:t>，沒有結婚的標</a:t>
            </a:r>
            <a:r>
              <a:rPr lang="en-US" altLang="zh-TW" dirty="0" smtClean="0"/>
              <a:t>0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3.</a:t>
            </a:r>
            <a:r>
              <a:rPr lang="zh-TW" altLang="en-US" dirty="0" smtClean="0"/>
              <a:t>把資料分成兩個部分，一個是特徵，另一個是標籤</a:t>
            </a:r>
            <a:endParaRPr lang="en-US" altLang="zh-TW" dirty="0" smtClean="0"/>
          </a:p>
          <a:p>
            <a:endParaRPr lang="en-US" altLang="zh-TW" dirty="0" smtClean="0"/>
          </a:p>
          <a:p>
            <a:r>
              <a:rPr lang="en-US" altLang="zh-TW" dirty="0" smtClean="0"/>
              <a:t>4.</a:t>
            </a:r>
            <a:r>
              <a:rPr lang="zh-TW" altLang="en-US" dirty="0" smtClean="0"/>
              <a:t>再把特徵和標籤的資料各自拆成訓練和測試的部分</a:t>
            </a:r>
            <a:endParaRPr lang="en-US" altLang="zh-TW" dirty="0" smtClean="0"/>
          </a:p>
          <a:p>
            <a:endParaRPr lang="en-US" altLang="zh-TW" dirty="0" smtClean="0"/>
          </a:p>
          <a:p>
            <a:r>
              <a:rPr lang="en-US" altLang="zh-TW" dirty="0" smtClean="0"/>
              <a:t>5.</a:t>
            </a:r>
            <a:r>
              <a:rPr lang="zh-TW" altLang="en-US" dirty="0" smtClean="0"/>
              <a:t>開始對資料進行資料訓練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51404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21207" y="448056"/>
            <a:ext cx="11012908" cy="640080"/>
          </a:xfrm>
        </p:spPr>
        <p:txBody>
          <a:bodyPr>
            <a:normAutofit/>
          </a:bodyPr>
          <a:lstStyle/>
          <a:p>
            <a:r>
              <a:rPr lang="en-US" altLang="zh-TW" dirty="0"/>
              <a:t>Python</a:t>
            </a:r>
            <a:r>
              <a:rPr lang="zh-TW" altLang="en-US" dirty="0"/>
              <a:t>原始碼 </a:t>
            </a:r>
            <a:r>
              <a:rPr lang="en-US" altLang="zh-TW" dirty="0"/>
              <a:t>-</a:t>
            </a:r>
            <a:r>
              <a:rPr lang="zh-TW" altLang="en-US" dirty="0"/>
              <a:t>彰化縣男女性年齡和年齡差與是否結婚關係圖</a:t>
            </a:r>
          </a:p>
        </p:txBody>
      </p:sp>
      <p:pic>
        <p:nvPicPr>
          <p:cNvPr id="7" name="內容版面配置區 6"/>
          <p:cNvPicPr>
            <a:picLocks noGrp="1" noChangeAspect="1"/>
          </p:cNvPicPr>
          <p:nvPr>
            <p:ph sz="quarter" idx="10"/>
          </p:nvPr>
        </p:nvPicPr>
        <p:blipFill rotWithShape="1">
          <a:blip r:embed="rId2"/>
          <a:srcRect l="5070" t="11934" r="15492" b="24034"/>
          <a:stretch/>
        </p:blipFill>
        <p:spPr>
          <a:xfrm>
            <a:off x="588474" y="1548141"/>
            <a:ext cx="9604235" cy="4354717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993934" y="2145669"/>
            <a:ext cx="4945139" cy="178353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6083927" y="2399168"/>
            <a:ext cx="2317687" cy="543208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投影片</a:t>
            </a:r>
            <a:r>
              <a:rPr lang="en-US" altLang="zh-TW" dirty="0" smtClean="0"/>
              <a:t>49</a:t>
            </a:r>
            <a:r>
              <a:rPr lang="zh-TW" altLang="en-US" dirty="0" smtClean="0"/>
              <a:t>的那一張圖</a:t>
            </a:r>
            <a:endParaRPr lang="zh-TW" altLang="en-US" dirty="0"/>
          </a:p>
        </p:txBody>
      </p:sp>
      <p:sp>
        <p:nvSpPr>
          <p:cNvPr id="10" name="矩形 9"/>
          <p:cNvSpPr/>
          <p:nvPr/>
        </p:nvSpPr>
        <p:spPr>
          <a:xfrm>
            <a:off x="993933" y="3929204"/>
            <a:ext cx="9198776" cy="1973654"/>
          </a:xfrm>
          <a:prstGeom prst="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7630561" y="3250195"/>
            <a:ext cx="2317687" cy="543208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投影片</a:t>
            </a:r>
            <a:r>
              <a:rPr lang="en-US" altLang="zh-TW" dirty="0" smtClean="0"/>
              <a:t>50</a:t>
            </a:r>
            <a:r>
              <a:rPr lang="zh-TW" altLang="en-US" dirty="0" smtClean="0"/>
              <a:t>的那一張圖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7561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 animBg="1"/>
      <p:bldP spid="9" grpId="1" animBg="1"/>
      <p:bldP spid="10" grpId="0" animBg="1"/>
      <p:bldP spid="11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21207" y="448056"/>
            <a:ext cx="10958587" cy="640080"/>
          </a:xfrm>
        </p:spPr>
        <p:txBody>
          <a:bodyPr>
            <a:normAutofit/>
          </a:bodyPr>
          <a:lstStyle/>
          <a:p>
            <a:r>
              <a:rPr lang="en-US" altLang="zh-TW" dirty="0"/>
              <a:t>Python</a:t>
            </a:r>
            <a:r>
              <a:rPr lang="zh-TW" altLang="en-US" dirty="0"/>
              <a:t>原始碼 </a:t>
            </a:r>
            <a:r>
              <a:rPr lang="en-US" altLang="zh-TW" dirty="0"/>
              <a:t>-</a:t>
            </a:r>
            <a:r>
              <a:rPr lang="zh-TW" altLang="en-US" dirty="0"/>
              <a:t>彰化縣男女性年齡和年齡差與是否結婚關係圖</a:t>
            </a:r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sz="quarter" idx="10"/>
          </p:nvPr>
        </p:nvPicPr>
        <p:blipFill rotWithShape="1">
          <a:blip r:embed="rId2"/>
          <a:srcRect l="5184" t="44441" r="13460" b="15413"/>
          <a:stretch/>
        </p:blipFill>
        <p:spPr>
          <a:xfrm>
            <a:off x="751438" y="2399168"/>
            <a:ext cx="9556700" cy="265266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5781676" y="3943351"/>
            <a:ext cx="2286000" cy="60960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投影片</a:t>
            </a:r>
            <a:r>
              <a:rPr lang="en-US" altLang="zh-TW" dirty="0" smtClean="0"/>
              <a:t>51</a:t>
            </a:r>
            <a:r>
              <a:rPr lang="zh-TW" altLang="en-US" dirty="0" smtClean="0"/>
              <a:t>的那一張圖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78487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分析圖六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83692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521207" y="448056"/>
            <a:ext cx="11099595" cy="640080"/>
          </a:xfrm>
        </p:spPr>
        <p:txBody>
          <a:bodyPr rtlCol="0">
            <a:normAutofit/>
          </a:bodyPr>
          <a:lstStyle/>
          <a:p>
            <a:r>
              <a:rPr lang="zh-TW" altLang="en-US" dirty="0"/>
              <a:t>分析</a:t>
            </a:r>
            <a:r>
              <a:rPr lang="zh-TW" altLang="en-US" dirty="0" smtClean="0"/>
              <a:t>項目</a:t>
            </a:r>
            <a:r>
              <a:rPr lang="en-US" altLang="zh-TW" dirty="0" smtClean="0"/>
              <a:t>6 </a:t>
            </a:r>
            <a:r>
              <a:rPr lang="en-US" altLang="zh-TW" dirty="0"/>
              <a:t>– </a:t>
            </a:r>
            <a:r>
              <a:rPr lang="zh-TW" altLang="en-US" dirty="0" smtClean="0"/>
              <a:t>新竹男女結婚年齡盒鬚圖</a:t>
            </a:r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  <a:cs typeface="Segoe UI Light" panose="020B0502040204020203" pitchFamily="34" charset="0"/>
            </a:endParaRPr>
          </a:p>
        </p:txBody>
      </p:sp>
      <p:sp>
        <p:nvSpPr>
          <p:cNvPr id="30" name="內容預留位置 17"/>
          <p:cNvSpPr txBox="1">
            <a:spLocks/>
          </p:cNvSpPr>
          <p:nvPr/>
        </p:nvSpPr>
        <p:spPr>
          <a:xfrm>
            <a:off x="521208" y="1478597"/>
            <a:ext cx="4141328" cy="4678204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l"/>
            </a:pPr>
            <a:r>
              <a:rPr lang="zh-TW" altLang="en-US" sz="2400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從圖中得知，中間百分之五十，女性結婚年齡介於</a:t>
            </a:r>
            <a:r>
              <a:rPr lang="en-US" altLang="zh-TW" sz="2400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28~37</a:t>
            </a:r>
            <a:r>
              <a:rPr lang="zh-TW" altLang="en-US" sz="2400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歲，男性結婚年齡介於</a:t>
            </a:r>
            <a:r>
              <a:rPr lang="en-US" altLang="zh-TW" sz="2400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30~37</a:t>
            </a:r>
            <a:r>
              <a:rPr lang="zh-TW" altLang="en-US" sz="2400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歲</a:t>
            </a:r>
            <a:endParaRPr lang="en-US" altLang="zh-TW" sz="2400" dirty="0" smtClean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l"/>
            </a:pPr>
            <a:r>
              <a:rPr lang="zh-TW" altLang="en-US" sz="2400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女</a:t>
            </a:r>
            <a:r>
              <a:rPr lang="zh-TW" altLang="en-US" sz="24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性</a:t>
            </a:r>
            <a:r>
              <a:rPr lang="zh-TW" altLang="en-US" sz="2400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結婚年齡中</a:t>
            </a:r>
            <a:r>
              <a:rPr lang="zh-TW" altLang="en-US" sz="24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位數</a:t>
            </a:r>
            <a:r>
              <a:rPr lang="zh-TW" altLang="en-US" sz="2400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為</a:t>
            </a:r>
            <a:r>
              <a:rPr lang="en-US" altLang="zh-TW" sz="2400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31</a:t>
            </a:r>
            <a:r>
              <a:rPr lang="zh-TW" altLang="en-US" sz="2400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歲，而男性結婚年齡中位數為</a:t>
            </a:r>
            <a:r>
              <a:rPr lang="en-US" altLang="zh-TW" sz="2400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34</a:t>
            </a:r>
            <a:r>
              <a:rPr lang="zh-TW" altLang="en-US" sz="2400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歲</a:t>
            </a:r>
            <a:endParaRPr lang="en-US" altLang="zh-TW" sz="2400" dirty="0" smtClean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l"/>
            </a:pPr>
            <a:r>
              <a:rPr lang="zh-TW" altLang="en-US" sz="2400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如果排除掉兩邊的極端值，女性結婚最年輕的年齡為</a:t>
            </a:r>
            <a:r>
              <a:rPr lang="en-US" altLang="zh-TW" sz="2400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16</a:t>
            </a:r>
            <a:r>
              <a:rPr lang="zh-TW" altLang="en-US" sz="2400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歲，最老的年齡為</a:t>
            </a:r>
            <a:r>
              <a:rPr lang="en-US" altLang="zh-TW" sz="2400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50</a:t>
            </a:r>
            <a:r>
              <a:rPr lang="zh-TW" altLang="en-US" sz="2400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歲。而男性最年輕的年齡為</a:t>
            </a:r>
            <a:r>
              <a:rPr lang="en-US" altLang="zh-TW" sz="2400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20</a:t>
            </a:r>
            <a:r>
              <a:rPr lang="zh-TW" altLang="en-US" sz="2400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歲，最老的年齡為</a:t>
            </a:r>
            <a:r>
              <a:rPr lang="en-US" altLang="zh-TW" sz="2400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42</a:t>
            </a:r>
            <a:r>
              <a:rPr lang="zh-TW" altLang="en-US" sz="2400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歲</a:t>
            </a:r>
            <a:endParaRPr lang="zh-TW" altLang="en-US" sz="24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0072" y="1478597"/>
            <a:ext cx="6730730" cy="4827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089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521207" y="448056"/>
            <a:ext cx="10976694" cy="640080"/>
          </a:xfrm>
        </p:spPr>
        <p:txBody>
          <a:bodyPr rtlCol="0">
            <a:normAutofit/>
          </a:bodyPr>
          <a:lstStyle/>
          <a:p>
            <a:r>
              <a:rPr lang="zh-TW" altLang="en-US" dirty="0">
                <a:cs typeface="Segoe UI Light" panose="020B0502040204020203" pitchFamily="34" charset="0"/>
              </a:rPr>
              <a:t>資料表說明 </a:t>
            </a:r>
            <a:r>
              <a:rPr lang="en-US" altLang="zh-TW" dirty="0" smtClean="0">
                <a:cs typeface="Segoe UI Light" panose="020B0502040204020203" pitchFamily="34" charset="0"/>
              </a:rPr>
              <a:t>- </a:t>
            </a:r>
            <a:r>
              <a:rPr lang="zh-TW" altLang="en-US" dirty="0" smtClean="0"/>
              <a:t>新竹</a:t>
            </a:r>
            <a:r>
              <a:rPr lang="zh-TW" altLang="en-US" dirty="0"/>
              <a:t>男女結婚年齡盒鬚圖</a:t>
            </a:r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  <a:cs typeface="Segoe UI Light" panose="020B0502040204020203" pitchFamily="34" charset="0"/>
            </a:endParaRPr>
          </a:p>
        </p:txBody>
      </p:sp>
      <p:sp>
        <p:nvSpPr>
          <p:cNvPr id="5" name="內容預留位置 4"/>
          <p:cNvSpPr>
            <a:spLocks noGrp="1"/>
          </p:cNvSpPr>
          <p:nvPr>
            <p:ph sz="half" idx="4294967295"/>
          </p:nvPr>
        </p:nvSpPr>
        <p:spPr>
          <a:xfrm>
            <a:off x="298290" y="2562694"/>
            <a:ext cx="5822250" cy="2144177"/>
          </a:xfrm>
        </p:spPr>
        <p:txBody>
          <a:bodyPr vert="horz" wrap="square" lIns="91440" tIns="45720" rIns="91440" bIns="45720" rtlCol="0">
            <a:spAutoFit/>
          </a:bodyPr>
          <a:lstStyle/>
          <a:p>
            <a:pPr marL="342900" indent="-342900" rtl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Wingdings" panose="05000000000000000000" pitchFamily="2" charset="2"/>
              <a:buChar char="l"/>
            </a:pPr>
            <a:r>
              <a:rPr lang="zh-TW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" panose="020B0502040204020203" pitchFamily="34" charset="0"/>
              </a:rPr>
              <a:t>結合新竹市和新竹縣各市區的資料表，每個資料表的欄位取出</a:t>
            </a:r>
            <a:r>
              <a:rPr lang="en-US" altLang="zh-TW" sz="20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" panose="020B0502040204020203" pitchFamily="34" charset="0"/>
              </a:rPr>
              <a:t>Female_Age_Code</a:t>
            </a:r>
            <a:r>
              <a:rPr lang="zh-TW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" panose="020B0502040204020203" pitchFamily="34" charset="0"/>
              </a:rPr>
              <a:t>、</a:t>
            </a:r>
            <a:r>
              <a:rPr lang="en-US" altLang="zh-TW" sz="20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" panose="020B0502040204020203" pitchFamily="34" charset="0"/>
              </a:rPr>
              <a:t>Male_Age_Code</a:t>
            </a:r>
            <a:r>
              <a:rPr lang="zh-TW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" panose="020B0502040204020203" pitchFamily="34" charset="0"/>
              </a:rPr>
              <a:t>和</a:t>
            </a:r>
            <a:r>
              <a:rPr lang="en-US" altLang="zh-TW" sz="20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" panose="020B0502040204020203" pitchFamily="34" charset="0"/>
              </a:rPr>
              <a:t>marry_pair</a:t>
            </a:r>
            <a:r>
              <a:rPr lang="zh-TW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" panose="020B0502040204020203" pitchFamily="34" charset="0"/>
              </a:rPr>
              <a:t>，並且新建一個</a:t>
            </a:r>
            <a:r>
              <a:rPr lang="en-US" altLang="zh-TW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" panose="020B0502040204020203" pitchFamily="34" charset="0"/>
              </a:rPr>
              <a:t>View</a:t>
            </a:r>
            <a:r>
              <a:rPr lang="zh-TW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" panose="020B0502040204020203" pitchFamily="34" charset="0"/>
              </a:rPr>
              <a:t>，名字為</a:t>
            </a:r>
            <a:r>
              <a:rPr lang="en-US" altLang="zh-TW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" panose="020B0502040204020203" pitchFamily="34" charset="0"/>
              </a:rPr>
              <a:t>analysis6</a:t>
            </a:r>
          </a:p>
          <a:p>
            <a:pPr marL="342900" indent="-342900" rtl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Wingdings" panose="05000000000000000000" pitchFamily="2" charset="2"/>
              <a:buChar char="l"/>
            </a:pPr>
            <a:r>
              <a:rPr lang="zh-TW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cs typeface="Segoe UI" panose="020B0502040204020203" pitchFamily="34" charset="0"/>
              </a:rPr>
              <a:t>從資料庫抓取資料時，會把</a:t>
            </a:r>
            <a:r>
              <a:rPr lang="en-US" altLang="zh-TW" sz="2000" dirty="0" err="1" smtClean="0">
                <a:solidFill>
                  <a:prstClr val="black">
                    <a:lumMod val="75000"/>
                    <a:lumOff val="25000"/>
                  </a:prstClr>
                </a:solidFill>
                <a:cs typeface="Segoe UI" panose="020B0502040204020203" pitchFamily="34" charset="0"/>
              </a:rPr>
              <a:t>marry_pair</a:t>
            </a:r>
            <a:r>
              <a:rPr lang="zh-TW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cs typeface="Segoe UI" panose="020B0502040204020203" pitchFamily="34" charset="0"/>
              </a:rPr>
              <a:t>為</a:t>
            </a:r>
            <a:r>
              <a:rPr lang="en-US" altLang="zh-TW" sz="2000" dirty="0" smtClean="0">
                <a:solidFill>
                  <a:prstClr val="black">
                    <a:lumMod val="75000"/>
                    <a:lumOff val="25000"/>
                  </a:prstClr>
                </a:solidFill>
                <a:cs typeface="Segoe UI" panose="020B0502040204020203" pitchFamily="34" charset="0"/>
              </a:rPr>
              <a:t>0</a:t>
            </a:r>
            <a:r>
              <a:rPr lang="zh-TW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cs typeface="Segoe UI" panose="020B0502040204020203" pitchFamily="34" charset="0"/>
              </a:rPr>
              <a:t>的資料給過濾掉，因為只會分析有結婚的資料</a:t>
            </a:r>
            <a:endParaRPr lang="zh-TW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  <a:cs typeface="Segoe UI" panose="020B0502040204020203" pitchFamily="34" charset="0"/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/>
          </p:nvPr>
        </p:nvGraphicFramePr>
        <p:xfrm>
          <a:off x="521207" y="1337707"/>
          <a:ext cx="6086211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8737">
                  <a:extLst>
                    <a:ext uri="{9D8B030D-6E8A-4147-A177-3AD203B41FA5}">
                      <a16:colId xmlns:a16="http://schemas.microsoft.com/office/drawing/2014/main" xmlns="" val="25882072"/>
                    </a:ext>
                  </a:extLst>
                </a:gridCol>
                <a:gridCol w="2028737">
                  <a:extLst>
                    <a:ext uri="{9D8B030D-6E8A-4147-A177-3AD203B41FA5}">
                      <a16:colId xmlns:a16="http://schemas.microsoft.com/office/drawing/2014/main" xmlns="" val="2658594334"/>
                    </a:ext>
                  </a:extLst>
                </a:gridCol>
                <a:gridCol w="2028737">
                  <a:extLst>
                    <a:ext uri="{9D8B030D-6E8A-4147-A177-3AD203B41FA5}">
                      <a16:colId xmlns:a16="http://schemas.microsoft.com/office/drawing/2014/main" xmlns="" val="4238598052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analysis6</a:t>
                      </a:r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2302230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err="1" smtClean="0"/>
                        <a:t>Female_Age_Code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err="1" smtClean="0"/>
                        <a:t>Male_Age_Code</a:t>
                      </a:r>
                      <a:endParaRPr lang="zh-TW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err="1" smtClean="0"/>
                        <a:t>marry_pair</a:t>
                      </a:r>
                      <a:endParaRPr lang="zh-TW" altLang="en-US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5427050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err="1" smtClean="0"/>
                        <a:t>int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err="1" smtClean="0"/>
                        <a:t>int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err="1" smtClean="0"/>
                        <a:t>int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736968605"/>
                  </a:ext>
                </a:extLst>
              </a:tr>
            </a:tbl>
          </a:graphicData>
        </a:graphic>
      </p:graphicFrame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3"/>
          <a:srcRect l="23410" t="21407" r="24198" b="8551"/>
          <a:stretch/>
        </p:blipFill>
        <p:spPr>
          <a:xfrm>
            <a:off x="6211104" y="1295266"/>
            <a:ext cx="5658416" cy="4255129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4"/>
          <a:srcRect l="23796" t="79799" r="25739" b="11110"/>
          <a:stretch/>
        </p:blipFill>
        <p:spPr>
          <a:xfrm>
            <a:off x="316796" y="4964183"/>
            <a:ext cx="5785239" cy="586212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5"/>
          <a:srcRect l="23929" t="21861" r="24768" b="74711"/>
          <a:stretch/>
        </p:blipFill>
        <p:spPr>
          <a:xfrm>
            <a:off x="521207" y="5835864"/>
            <a:ext cx="10636038" cy="399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294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521207" y="448056"/>
            <a:ext cx="11094389" cy="640080"/>
          </a:xfrm>
        </p:spPr>
        <p:txBody>
          <a:bodyPr rtlCol="0">
            <a:normAutofit/>
          </a:bodyPr>
          <a:lstStyle/>
          <a:p>
            <a:r>
              <a:rPr lang="en-US" altLang="zh-TW" dirty="0"/>
              <a:t>Python</a:t>
            </a:r>
            <a:r>
              <a:rPr lang="zh-TW" altLang="en-US" dirty="0"/>
              <a:t>原始碼 </a:t>
            </a:r>
            <a:r>
              <a:rPr lang="en-US" altLang="zh-TW" dirty="0" smtClean="0"/>
              <a:t>-</a:t>
            </a:r>
            <a:r>
              <a:rPr lang="zh-TW" altLang="en-US" dirty="0" smtClean="0"/>
              <a:t> 新竹</a:t>
            </a:r>
            <a:r>
              <a:rPr lang="zh-TW" altLang="en-US" dirty="0"/>
              <a:t>男女結婚年齡盒鬚圖</a:t>
            </a:r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  <a:cs typeface="Segoe UI Light" panose="020B0502040204020203" pitchFamily="34" charset="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3"/>
          <a:srcRect l="5044" t="11849" r="34767" b="11401"/>
          <a:stretch/>
        </p:blipFill>
        <p:spPr>
          <a:xfrm>
            <a:off x="597528" y="1312751"/>
            <a:ext cx="7188451" cy="5156062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4728488" y="2426329"/>
            <a:ext cx="2679826" cy="83291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1.</a:t>
            </a:r>
            <a:r>
              <a:rPr lang="zh-TW" altLang="en-US" dirty="0" smtClean="0"/>
              <a:t>連接資料庫</a:t>
            </a:r>
            <a:endParaRPr lang="en-US" altLang="zh-TW" dirty="0" smtClean="0"/>
          </a:p>
          <a:p>
            <a:r>
              <a:rPr lang="en-US" altLang="zh-TW" dirty="0" smtClean="0"/>
              <a:t>2.</a:t>
            </a:r>
            <a:r>
              <a:rPr lang="zh-TW" altLang="en-US" dirty="0" smtClean="0"/>
              <a:t>在資料庫新增一個</a:t>
            </a:r>
            <a:r>
              <a:rPr lang="en-US" altLang="zh-TW" dirty="0" smtClean="0"/>
              <a:t>View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73378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Python</a:t>
            </a:r>
            <a:r>
              <a:rPr lang="zh-TW" altLang="en-US" dirty="0"/>
              <a:t>原始碼 </a:t>
            </a:r>
            <a:r>
              <a:rPr lang="en-US" altLang="zh-TW" dirty="0"/>
              <a:t>-</a:t>
            </a:r>
            <a:r>
              <a:rPr lang="zh-TW" altLang="en-US" dirty="0"/>
              <a:t> 新竹男女結婚年齡盒鬚圖</a:t>
            </a:r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sz="quarter" idx="10"/>
          </p:nvPr>
        </p:nvPicPr>
        <p:blipFill rotWithShape="1">
          <a:blip r:embed="rId2"/>
          <a:srcRect l="5093" t="12923" r="18658" b="10054"/>
          <a:stretch/>
        </p:blipFill>
        <p:spPr>
          <a:xfrm>
            <a:off x="562959" y="1466662"/>
            <a:ext cx="8635826" cy="4906978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8673219" y="1466662"/>
            <a:ext cx="3032912" cy="4218913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1.</a:t>
            </a:r>
            <a:r>
              <a:rPr lang="zh-TW" altLang="en-US" dirty="0" smtClean="0"/>
              <a:t>在資料庫那邊讀取資料，並轉換成</a:t>
            </a:r>
            <a:r>
              <a:rPr lang="en-US" altLang="zh-TW" dirty="0" err="1" smtClean="0"/>
              <a:t>DataFrame</a:t>
            </a:r>
            <a:r>
              <a:rPr lang="zh-TW" altLang="en-US" dirty="0" smtClean="0"/>
              <a:t>形式</a:t>
            </a:r>
            <a:endParaRPr lang="en-US" altLang="zh-TW" dirty="0" smtClean="0"/>
          </a:p>
          <a:p>
            <a:endParaRPr lang="en-US" altLang="zh-TW" dirty="0" smtClean="0"/>
          </a:p>
          <a:p>
            <a:r>
              <a:rPr lang="en-US" altLang="zh-TW" dirty="0" smtClean="0"/>
              <a:t>2.</a:t>
            </a:r>
            <a:r>
              <a:rPr lang="zh-TW" altLang="en-US" dirty="0" smtClean="0"/>
              <a:t>那一筆資料結婚對數為多少，就在</a:t>
            </a:r>
            <a:r>
              <a:rPr lang="en-US" altLang="zh-TW" dirty="0" smtClean="0"/>
              <a:t>analysis6_data</a:t>
            </a:r>
            <a:r>
              <a:rPr lang="zh-TW" altLang="en-US" dirty="0" smtClean="0"/>
              <a:t>後面新增多少減一次</a:t>
            </a:r>
            <a:endParaRPr lang="en-US" altLang="zh-TW" dirty="0" smtClean="0"/>
          </a:p>
          <a:p>
            <a:endParaRPr lang="en-US" altLang="zh-TW" dirty="0" smtClean="0"/>
          </a:p>
          <a:p>
            <a:r>
              <a:rPr lang="en-US" altLang="zh-TW" dirty="0" smtClean="0"/>
              <a:t>3.</a:t>
            </a:r>
            <a:r>
              <a:rPr lang="zh-TW" altLang="en-US" dirty="0" smtClean="0"/>
              <a:t>把圖設定成中文語言</a:t>
            </a:r>
            <a:endParaRPr lang="en-US" altLang="zh-TW" dirty="0" smtClean="0"/>
          </a:p>
          <a:p>
            <a:endParaRPr lang="en-US" altLang="zh-TW" dirty="0" smtClean="0"/>
          </a:p>
          <a:p>
            <a:r>
              <a:rPr lang="en-US" altLang="zh-TW" dirty="0" smtClean="0"/>
              <a:t>4.</a:t>
            </a:r>
            <a:r>
              <a:rPr lang="zh-TW" altLang="en-US" dirty="0" smtClean="0"/>
              <a:t>畫兩個盒鬚圖，左邊畫的是女生結婚年齡盒鬚圖，右邊畫的是男生結婚年齡盒鬚圖，並且把這兩個盒鬚圖貼上標籤，且設定成垂直擺放，和填充箱體顏色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36943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Python</a:t>
            </a:r>
            <a:r>
              <a:rPr lang="zh-TW" altLang="en-US" dirty="0"/>
              <a:t>原始碼 </a:t>
            </a:r>
            <a:r>
              <a:rPr lang="en-US" altLang="zh-TW" dirty="0"/>
              <a:t>-</a:t>
            </a:r>
            <a:r>
              <a:rPr lang="zh-TW" altLang="en-US" dirty="0"/>
              <a:t> 新竹男女結婚年齡盒鬚圖</a:t>
            </a: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sz="quarter" idx="10"/>
          </p:nvPr>
        </p:nvPicPr>
        <p:blipFill rotWithShape="1">
          <a:blip r:embed="rId2"/>
          <a:srcRect l="5316" t="68788" r="60585" b="12088"/>
          <a:stretch/>
        </p:blipFill>
        <p:spPr>
          <a:xfrm>
            <a:off x="679010" y="1792587"/>
            <a:ext cx="6916847" cy="21821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5531669" y="3567066"/>
            <a:ext cx="3051017" cy="968721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1.</a:t>
            </a:r>
            <a:r>
              <a:rPr lang="zh-TW" altLang="en-US" dirty="0" smtClean="0"/>
              <a:t>把</a:t>
            </a:r>
            <a:r>
              <a:rPr lang="en-US" altLang="zh-TW" dirty="0" smtClean="0"/>
              <a:t>Y</a:t>
            </a:r>
            <a:r>
              <a:rPr lang="zh-TW" altLang="en-US" dirty="0" smtClean="0"/>
              <a:t>軸每</a:t>
            </a:r>
            <a:r>
              <a:rPr lang="en-US" altLang="zh-TW" dirty="0" smtClean="0"/>
              <a:t>2</a:t>
            </a:r>
            <a:r>
              <a:rPr lang="zh-TW" altLang="en-US" dirty="0" smtClean="0"/>
              <a:t>個數字畫一條線</a:t>
            </a:r>
            <a:endParaRPr lang="en-US" altLang="zh-TW" dirty="0" smtClean="0"/>
          </a:p>
          <a:p>
            <a:r>
              <a:rPr lang="en-US" altLang="zh-TW" dirty="0" smtClean="0"/>
              <a:t>2.</a:t>
            </a:r>
            <a:r>
              <a:rPr lang="zh-TW" altLang="en-US" dirty="0" smtClean="0"/>
              <a:t>幫左邊的盒鬚圖上粉紅色，右邊的盒鬚圖上淺藍色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59745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分析圖三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50626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521207" y="448056"/>
            <a:ext cx="10958587" cy="640080"/>
          </a:xfrm>
        </p:spPr>
        <p:txBody>
          <a:bodyPr rtlCol="0">
            <a:normAutofit/>
          </a:bodyPr>
          <a:lstStyle/>
          <a:p>
            <a:r>
              <a:rPr lang="zh-TW" altLang="en-US" dirty="0"/>
              <a:t>分析</a:t>
            </a:r>
            <a:r>
              <a:rPr lang="zh-TW" altLang="en-US" dirty="0" smtClean="0"/>
              <a:t>項目</a:t>
            </a:r>
            <a:r>
              <a:rPr lang="en-US" altLang="zh-TW" dirty="0" smtClean="0"/>
              <a:t>3 </a:t>
            </a:r>
            <a:r>
              <a:rPr lang="en-US" altLang="zh-TW" dirty="0"/>
              <a:t>– </a:t>
            </a:r>
            <a:r>
              <a:rPr lang="zh-TW" altLang="en-US" dirty="0" smtClean="0"/>
              <a:t>新北市各市區男性年齡和結婚數目分布圖</a:t>
            </a:r>
            <a:r>
              <a:rPr lang="en-US" altLang="zh-TW" dirty="0" smtClean="0"/>
              <a:t>(</a:t>
            </a:r>
            <a:r>
              <a:rPr lang="zh-TW" altLang="en-US" dirty="0" smtClean="0"/>
              <a:t>線性迴歸</a:t>
            </a:r>
            <a:r>
              <a:rPr lang="en-US" altLang="zh-TW" dirty="0" smtClean="0"/>
              <a:t>)</a:t>
            </a:r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  <a:cs typeface="Segoe UI Light" panose="020B0502040204020203" pitchFamily="34" charset="0"/>
            </a:endParaRPr>
          </a:p>
        </p:txBody>
      </p:sp>
      <p:sp>
        <p:nvSpPr>
          <p:cNvPr id="30" name="內容預留位置 17"/>
          <p:cNvSpPr txBox="1">
            <a:spLocks/>
          </p:cNvSpPr>
          <p:nvPr/>
        </p:nvSpPr>
        <p:spPr>
          <a:xfrm>
            <a:off x="521207" y="1315634"/>
            <a:ext cx="4358611" cy="5416868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zh-TW" altLang="en-US" sz="2400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綠色那一條線是線性迴歸線，從眾多的藍色點點中算出一條綠色的線</a:t>
            </a:r>
            <a:endParaRPr lang="en-US" altLang="zh-TW" sz="24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zh-TW" altLang="en-US" sz="2400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而紅色的兩個點，一個是</a:t>
            </a:r>
            <a:r>
              <a:rPr lang="en-US" altLang="zh-TW" sz="2400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20</a:t>
            </a:r>
            <a:r>
              <a:rPr lang="zh-TW" altLang="en-US" sz="2400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歲，另一個</a:t>
            </a:r>
            <a:r>
              <a:rPr lang="en-US" altLang="zh-TW" sz="2400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30</a:t>
            </a:r>
            <a:r>
              <a:rPr lang="zh-TW" altLang="en-US" sz="2400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歲，是即將預測的點</a:t>
            </a:r>
            <a:endParaRPr lang="en-US" altLang="zh-TW" sz="2400" dirty="0" smtClean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zh-TW" altLang="en-US" sz="2400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輸入</a:t>
            </a:r>
            <a:r>
              <a:rPr lang="en-US" altLang="zh-TW" sz="2400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20</a:t>
            </a:r>
            <a:r>
              <a:rPr lang="zh-TW" altLang="en-US" sz="2400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歲的點，經過資料分析後會預測出在新北市的某一個市區會有</a:t>
            </a:r>
            <a:r>
              <a:rPr lang="en-US" altLang="zh-TW" sz="2400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5</a:t>
            </a:r>
            <a:r>
              <a:rPr lang="zh-TW" altLang="en-US" sz="2400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對會結婚。而</a:t>
            </a:r>
            <a:r>
              <a:rPr lang="en-US" altLang="zh-TW" sz="2400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30</a:t>
            </a:r>
            <a:r>
              <a:rPr lang="zh-TW" altLang="en-US" sz="2400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歲的部分，會即將預測出會有</a:t>
            </a:r>
            <a:r>
              <a:rPr lang="en-US" altLang="zh-TW" sz="2400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13</a:t>
            </a:r>
            <a:r>
              <a:rPr lang="zh-TW" altLang="en-US" sz="2400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對結婚</a:t>
            </a:r>
            <a:endParaRPr lang="en-US" altLang="zh-TW" sz="2400" dirty="0" smtClean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zh-TW" altLang="en-US" sz="2400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上面所有的藍色點點是針對新北市每個市區去做資料訓練，而不是針對整個新北市</a:t>
            </a:r>
            <a:endParaRPr lang="zh-TW" altLang="en-US" sz="24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6819" y="1666429"/>
            <a:ext cx="6348831" cy="4553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488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521207" y="448056"/>
            <a:ext cx="10949534" cy="640080"/>
          </a:xfrm>
        </p:spPr>
        <p:txBody>
          <a:bodyPr rtlCol="0">
            <a:normAutofit/>
          </a:bodyPr>
          <a:lstStyle/>
          <a:p>
            <a:r>
              <a:rPr lang="zh-TW" altLang="en-US" dirty="0">
                <a:cs typeface="Segoe UI Light" panose="020B0502040204020203" pitchFamily="34" charset="0"/>
              </a:rPr>
              <a:t>資料表說明 </a:t>
            </a:r>
            <a:r>
              <a:rPr lang="en-US" altLang="zh-TW" dirty="0" smtClean="0">
                <a:cs typeface="Segoe UI Light" panose="020B0502040204020203" pitchFamily="34" charset="0"/>
              </a:rPr>
              <a:t>-</a:t>
            </a:r>
            <a:r>
              <a:rPr lang="zh-TW" altLang="en-US" dirty="0" smtClean="0">
                <a:cs typeface="Segoe UI Light" panose="020B0502040204020203" pitchFamily="34" charset="0"/>
              </a:rPr>
              <a:t> </a:t>
            </a:r>
            <a:r>
              <a:rPr lang="zh-TW" altLang="en-US" dirty="0" smtClean="0"/>
              <a:t>新</a:t>
            </a:r>
            <a:r>
              <a:rPr lang="zh-TW" altLang="en-US" dirty="0"/>
              <a:t>北市各市區男性年齡和結婚數目分布圖</a:t>
            </a:r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  <a:cs typeface="Segoe UI Light" panose="020B0502040204020203" pitchFamily="34" charset="0"/>
            </a:endParaRPr>
          </a:p>
        </p:txBody>
      </p:sp>
      <p:sp>
        <p:nvSpPr>
          <p:cNvPr id="5" name="內容預留位置 4"/>
          <p:cNvSpPr>
            <a:spLocks noGrp="1"/>
          </p:cNvSpPr>
          <p:nvPr>
            <p:ph sz="half" idx="4294967295"/>
          </p:nvPr>
        </p:nvSpPr>
        <p:spPr>
          <a:xfrm>
            <a:off x="242845" y="1421957"/>
            <a:ext cx="4428743" cy="4170372"/>
          </a:xfrm>
        </p:spPr>
        <p:txBody>
          <a:bodyPr vert="horz" wrap="square" lIns="91440" tIns="45720" rIns="91440" bIns="45720" rtlCol="0">
            <a:spAutoFit/>
          </a:bodyPr>
          <a:lstStyle/>
          <a:p>
            <a:pPr marL="432000" indent="-288000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l"/>
            </a:pPr>
            <a:r>
              <a:rPr lang="zh-TW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" panose="020B0502040204020203" pitchFamily="34" charset="0"/>
              </a:rPr>
              <a:t>把新北市各市區所有的資料表給</a:t>
            </a:r>
            <a:r>
              <a:rPr lang="en-US" altLang="zh-TW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" panose="020B0502040204020203" pitchFamily="34" charset="0"/>
              </a:rPr>
              <a:t>Union</a:t>
            </a:r>
            <a:r>
              <a:rPr lang="zh-TW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" panose="020B0502040204020203" pitchFamily="34" charset="0"/>
              </a:rPr>
              <a:t>起來，只取</a:t>
            </a:r>
            <a:r>
              <a:rPr lang="en-US" altLang="zh-TW" sz="20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" panose="020B0502040204020203" pitchFamily="34" charset="0"/>
              </a:rPr>
              <a:t>Male_Age_Code</a:t>
            </a:r>
            <a:r>
              <a:rPr lang="zh-TW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" panose="020B0502040204020203" pitchFamily="34" charset="0"/>
              </a:rPr>
              <a:t>和</a:t>
            </a:r>
            <a:r>
              <a:rPr lang="en-US" altLang="zh-TW" sz="20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" panose="020B0502040204020203" pitchFamily="34" charset="0"/>
              </a:rPr>
              <a:t>marry_pair</a:t>
            </a:r>
            <a:r>
              <a:rPr lang="zh-TW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" panose="020B0502040204020203" pitchFamily="34" charset="0"/>
              </a:rPr>
              <a:t>欄位，然後創一個新的</a:t>
            </a:r>
            <a:r>
              <a:rPr lang="en-US" altLang="zh-TW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" panose="020B0502040204020203" pitchFamily="34" charset="0"/>
              </a:rPr>
              <a:t>View</a:t>
            </a:r>
            <a:r>
              <a:rPr lang="zh-TW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cs typeface="Segoe UI" panose="020B0502040204020203" pitchFamily="34" charset="0"/>
              </a:rPr>
              <a:t>，</a:t>
            </a:r>
            <a:r>
              <a:rPr lang="en-US" altLang="zh-TW" sz="2000" dirty="0" smtClean="0">
                <a:solidFill>
                  <a:prstClr val="black">
                    <a:lumMod val="75000"/>
                    <a:lumOff val="25000"/>
                  </a:prstClr>
                </a:solidFill>
                <a:cs typeface="Segoe UI" panose="020B0502040204020203" pitchFamily="34" charset="0"/>
              </a:rPr>
              <a:t>View</a:t>
            </a:r>
            <a:r>
              <a:rPr lang="zh-TW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cs typeface="Segoe UI" panose="020B0502040204020203" pitchFamily="34" charset="0"/>
              </a:rPr>
              <a:t>的名字為</a:t>
            </a:r>
            <a:r>
              <a:rPr lang="en-US" altLang="zh-TW" sz="2000" dirty="0" smtClean="0">
                <a:solidFill>
                  <a:prstClr val="black">
                    <a:lumMod val="75000"/>
                    <a:lumOff val="25000"/>
                  </a:prstClr>
                </a:solidFill>
                <a:cs typeface="Segoe UI" panose="020B0502040204020203" pitchFamily="34" charset="0"/>
              </a:rPr>
              <a:t>analysis3</a:t>
            </a:r>
          </a:p>
          <a:p>
            <a:pPr marL="432000" indent="-288000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l"/>
            </a:pPr>
            <a:r>
              <a:rPr lang="zh-TW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" panose="020B0502040204020203" pitchFamily="34" charset="0"/>
              </a:rPr>
              <a:t>對資料做線性迴歸分析時，如果要做出一個好的線性迴歸分析，</a:t>
            </a:r>
            <a:r>
              <a:rPr lang="en-US" altLang="zh-TW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" panose="020B0502040204020203" pitchFamily="34" charset="0"/>
              </a:rPr>
              <a:t>X</a:t>
            </a:r>
            <a:r>
              <a:rPr lang="zh-TW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" panose="020B0502040204020203" pitchFamily="34" charset="0"/>
              </a:rPr>
              <a:t>軸和</a:t>
            </a:r>
            <a:r>
              <a:rPr lang="en-US" altLang="zh-TW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" panose="020B0502040204020203" pitchFamily="34" charset="0"/>
              </a:rPr>
              <a:t>Y</a:t>
            </a:r>
            <a:r>
              <a:rPr lang="zh-TW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" panose="020B0502040204020203" pitchFamily="34" charset="0"/>
              </a:rPr>
              <a:t>軸的資料不是呈遞增的關係，就是呈遞減的關係，由於結婚對數不會隨著年齡的增長而增加，所以我截取結婚年齡的範圍為</a:t>
            </a:r>
            <a:r>
              <a:rPr lang="en-US" altLang="zh-TW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" panose="020B0502040204020203" pitchFamily="34" charset="0"/>
              </a:rPr>
              <a:t>14~35</a:t>
            </a:r>
            <a:r>
              <a:rPr lang="zh-TW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" panose="020B0502040204020203" pitchFamily="34" charset="0"/>
              </a:rPr>
              <a:t>歲，</a:t>
            </a:r>
            <a:r>
              <a:rPr lang="en-US" altLang="zh-TW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" panose="020B0502040204020203" pitchFamily="34" charset="0"/>
              </a:rPr>
              <a:t>35~40</a:t>
            </a:r>
            <a:r>
              <a:rPr lang="zh-TW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" panose="020B0502040204020203" pitchFamily="34" charset="0"/>
              </a:rPr>
              <a:t>歲是結婚對數最高的時候，</a:t>
            </a:r>
            <a:r>
              <a:rPr lang="en-US" altLang="zh-TW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" panose="020B0502040204020203" pitchFamily="34" charset="0"/>
              </a:rPr>
              <a:t>40</a:t>
            </a:r>
            <a:r>
              <a:rPr lang="zh-TW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" panose="020B0502040204020203" pitchFamily="34" charset="0"/>
              </a:rPr>
              <a:t>歲之後結婚對數會變少</a:t>
            </a:r>
            <a:endParaRPr lang="zh-TW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  <a:cs typeface="Segoe UI" panose="020B0502040204020203" pitchFamily="34" charset="0"/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/>
          </p:nvPr>
        </p:nvGraphicFramePr>
        <p:xfrm>
          <a:off x="7889507" y="1409450"/>
          <a:ext cx="3653662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6831">
                  <a:extLst>
                    <a:ext uri="{9D8B030D-6E8A-4147-A177-3AD203B41FA5}">
                      <a16:colId xmlns:a16="http://schemas.microsoft.com/office/drawing/2014/main" xmlns="" val="25882072"/>
                    </a:ext>
                  </a:extLst>
                </a:gridCol>
                <a:gridCol w="1826831">
                  <a:extLst>
                    <a:ext uri="{9D8B030D-6E8A-4147-A177-3AD203B41FA5}">
                      <a16:colId xmlns:a16="http://schemas.microsoft.com/office/drawing/2014/main" xmlns="" val="2658594334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analysis3</a:t>
                      </a:r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2302230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err="1" smtClean="0"/>
                        <a:t>Male_Age_Code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err="1" smtClean="0"/>
                        <a:t>marry_pair</a:t>
                      </a:r>
                      <a:endParaRPr lang="zh-TW" altLang="en-US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5427050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err="1" smtClean="0"/>
                        <a:t>int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err="1" smtClean="0"/>
                        <a:t>int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736968605"/>
                  </a:ext>
                </a:extLst>
              </a:tr>
            </a:tbl>
          </a:graphicData>
        </a:graphic>
      </p:graphicFrame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3"/>
          <a:srcRect l="23822" t="21895" r="13936" b="30937"/>
          <a:stretch/>
        </p:blipFill>
        <p:spPr>
          <a:xfrm>
            <a:off x="4763834" y="2730888"/>
            <a:ext cx="6860556" cy="2924399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4"/>
          <a:srcRect l="23882" t="21446" r="44306" b="75201"/>
          <a:stretch/>
        </p:blipFill>
        <p:spPr>
          <a:xfrm>
            <a:off x="2437242" y="5867591"/>
            <a:ext cx="9314802" cy="552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9455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21207" y="448056"/>
            <a:ext cx="11012908" cy="640080"/>
          </a:xfrm>
        </p:spPr>
        <p:txBody>
          <a:bodyPr>
            <a:normAutofit/>
          </a:bodyPr>
          <a:lstStyle/>
          <a:p>
            <a:r>
              <a:rPr lang="zh-TW" altLang="en-US" dirty="0">
                <a:cs typeface="Segoe UI Light" panose="020B0502040204020203" pitchFamily="34" charset="0"/>
              </a:rPr>
              <a:t>資料表說明 </a:t>
            </a:r>
            <a:r>
              <a:rPr lang="en-US" altLang="zh-TW" dirty="0">
                <a:cs typeface="Segoe UI Light" panose="020B0502040204020203" pitchFamily="34" charset="0"/>
              </a:rPr>
              <a:t>-</a:t>
            </a:r>
            <a:r>
              <a:rPr lang="zh-TW" altLang="en-US" dirty="0">
                <a:cs typeface="Segoe UI Light" panose="020B0502040204020203" pitchFamily="34" charset="0"/>
              </a:rPr>
              <a:t> </a:t>
            </a:r>
            <a:r>
              <a:rPr lang="zh-TW" altLang="en-US" dirty="0"/>
              <a:t>新北市各市區男性年齡和結婚數目分布圖</a:t>
            </a: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sz="quarter" idx="10"/>
          </p:nvPr>
        </p:nvPicPr>
        <p:blipFill rotWithShape="1">
          <a:blip r:embed="rId2"/>
          <a:srcRect l="18742" t="42480" r="63854" b="8857"/>
          <a:stretch/>
        </p:blipFill>
        <p:spPr>
          <a:xfrm>
            <a:off x="1059255" y="1448554"/>
            <a:ext cx="3014803" cy="4741746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394234" y="4943191"/>
            <a:ext cx="2553077" cy="25349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4074058" y="4897923"/>
            <a:ext cx="1647731" cy="3893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結婚人數最多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9131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521207" y="448056"/>
            <a:ext cx="11067229" cy="640080"/>
          </a:xfrm>
        </p:spPr>
        <p:txBody>
          <a:bodyPr rtlCol="0">
            <a:normAutofit/>
          </a:bodyPr>
          <a:lstStyle/>
          <a:p>
            <a:r>
              <a:rPr lang="en-US" altLang="zh-TW" dirty="0"/>
              <a:t>Python</a:t>
            </a:r>
            <a:r>
              <a:rPr lang="zh-TW" altLang="en-US" dirty="0"/>
              <a:t>原始碼 </a:t>
            </a:r>
            <a:r>
              <a:rPr lang="en-US" altLang="zh-TW" dirty="0" smtClean="0"/>
              <a:t>-</a:t>
            </a:r>
            <a:r>
              <a:rPr lang="zh-TW" altLang="en-US" dirty="0" smtClean="0"/>
              <a:t> 新</a:t>
            </a:r>
            <a:r>
              <a:rPr lang="zh-TW" altLang="en-US" dirty="0"/>
              <a:t>北市各市區男性年齡和結婚數目分布圖</a:t>
            </a:r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  <a:cs typeface="Segoe UI Light" panose="020B0502040204020203" pitchFamily="34" charset="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3"/>
          <a:srcRect l="5256" t="11848" r="12652" b="8486"/>
          <a:stretch/>
        </p:blipFill>
        <p:spPr>
          <a:xfrm>
            <a:off x="706283" y="1514709"/>
            <a:ext cx="8718624" cy="4759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73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521207" y="448056"/>
            <a:ext cx="11067229" cy="640080"/>
          </a:xfrm>
        </p:spPr>
        <p:txBody>
          <a:bodyPr rtlCol="0">
            <a:normAutofit/>
          </a:bodyPr>
          <a:lstStyle/>
          <a:p>
            <a:r>
              <a:rPr lang="en-US" altLang="zh-TW" dirty="0"/>
              <a:t>Python</a:t>
            </a:r>
            <a:r>
              <a:rPr lang="zh-TW" altLang="en-US" dirty="0"/>
              <a:t>原始碼 </a:t>
            </a:r>
            <a:r>
              <a:rPr lang="en-US" altLang="zh-TW" dirty="0" smtClean="0"/>
              <a:t>-</a:t>
            </a:r>
            <a:r>
              <a:rPr lang="zh-TW" altLang="en-US" dirty="0" smtClean="0"/>
              <a:t> 新</a:t>
            </a:r>
            <a:r>
              <a:rPr lang="zh-TW" altLang="en-US" dirty="0"/>
              <a:t>北市各市區男性年齡和結婚數目分布圖</a:t>
            </a:r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  <a:cs typeface="Segoe UI Light" panose="020B0502040204020203" pitchFamily="34" charset="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3"/>
          <a:srcRect l="5053" t="12285" r="33383" b="10459"/>
          <a:stretch/>
        </p:blipFill>
        <p:spPr>
          <a:xfrm>
            <a:off x="688063" y="1550923"/>
            <a:ext cx="6947613" cy="4904198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4"/>
          <a:srcRect l="4790" t="59981" r="79518" b="33084"/>
          <a:stretch/>
        </p:blipFill>
        <p:spPr>
          <a:xfrm>
            <a:off x="8024975" y="1550923"/>
            <a:ext cx="3460231" cy="860079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077362" y="2236205"/>
            <a:ext cx="5920967" cy="170205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7635676" y="2516862"/>
            <a:ext cx="4346271" cy="417364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1.</a:t>
            </a:r>
            <a:r>
              <a:rPr lang="zh-TW" altLang="en-US" dirty="0" smtClean="0"/>
              <a:t>把從資料庫那邊抓取的資料轉換成</a:t>
            </a:r>
            <a:r>
              <a:rPr lang="en-US" altLang="zh-TW" dirty="0" err="1" smtClean="0"/>
              <a:t>DataFrame</a:t>
            </a:r>
            <a:r>
              <a:rPr lang="zh-TW" altLang="en-US" dirty="0" smtClean="0"/>
              <a:t>，儲存到</a:t>
            </a:r>
            <a:r>
              <a:rPr lang="en-US" altLang="zh-TW" dirty="0" smtClean="0"/>
              <a:t>analyze3_data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2.</a:t>
            </a:r>
            <a:r>
              <a:rPr lang="zh-TW" altLang="en-US" dirty="0" smtClean="0"/>
              <a:t>把欄位名稱為</a:t>
            </a:r>
            <a:r>
              <a:rPr lang="en-US" altLang="zh-TW" dirty="0" err="1" smtClean="0"/>
              <a:t>Male_Age_Code</a:t>
            </a:r>
            <a:r>
              <a:rPr lang="zh-TW" altLang="en-US" dirty="0" smtClean="0"/>
              <a:t>的所有資料儲存到</a:t>
            </a:r>
            <a:r>
              <a:rPr lang="en-US" altLang="zh-TW" dirty="0" err="1" smtClean="0"/>
              <a:t>Male_Age_Code</a:t>
            </a:r>
            <a:endParaRPr lang="en-US" altLang="zh-TW" dirty="0" smtClean="0"/>
          </a:p>
          <a:p>
            <a:endParaRPr lang="en-US" altLang="zh-TW" dirty="0" smtClean="0"/>
          </a:p>
          <a:p>
            <a:r>
              <a:rPr lang="en-US" altLang="zh-TW" dirty="0" smtClean="0"/>
              <a:t>3.</a:t>
            </a:r>
            <a:r>
              <a:rPr lang="zh-TW" altLang="en-US" dirty="0" smtClean="0"/>
              <a:t>把欄位名稱為</a:t>
            </a:r>
            <a:r>
              <a:rPr lang="en-US" altLang="zh-TW" dirty="0" err="1" smtClean="0"/>
              <a:t>marry_pair</a:t>
            </a:r>
            <a:r>
              <a:rPr lang="zh-TW" altLang="en-US" dirty="0" smtClean="0"/>
              <a:t>的所有資料儲存到</a:t>
            </a:r>
            <a:r>
              <a:rPr lang="en-US" altLang="zh-TW" dirty="0" err="1" smtClean="0"/>
              <a:t>Marry_Pair</a:t>
            </a:r>
            <a:endParaRPr lang="en-US" altLang="zh-TW" dirty="0" smtClean="0"/>
          </a:p>
          <a:p>
            <a:endParaRPr lang="en-US" altLang="zh-TW" dirty="0" smtClean="0"/>
          </a:p>
          <a:p>
            <a:r>
              <a:rPr lang="en-US" altLang="zh-TW" dirty="0" smtClean="0"/>
              <a:t>4.X</a:t>
            </a:r>
            <a:r>
              <a:rPr lang="zh-TW" altLang="en-US" dirty="0" smtClean="0"/>
              <a:t>儲存</a:t>
            </a:r>
            <a:r>
              <a:rPr lang="en-US" altLang="zh-TW" dirty="0" err="1" smtClean="0"/>
              <a:t>Male_Age_Code</a:t>
            </a:r>
            <a:r>
              <a:rPr lang="zh-TW" altLang="en-US" dirty="0" smtClean="0"/>
              <a:t>中所有資料，而</a:t>
            </a:r>
            <a:r>
              <a:rPr lang="en-US" altLang="zh-TW" dirty="0" smtClean="0"/>
              <a:t>target</a:t>
            </a:r>
            <a:r>
              <a:rPr lang="zh-TW" altLang="en-US" dirty="0" smtClean="0"/>
              <a:t>和</a:t>
            </a:r>
            <a:r>
              <a:rPr lang="en-US" altLang="zh-TW" dirty="0" smtClean="0"/>
              <a:t>y</a:t>
            </a:r>
            <a:r>
              <a:rPr lang="zh-TW" altLang="en-US" dirty="0" smtClean="0"/>
              <a:t>儲存</a:t>
            </a:r>
            <a:r>
              <a:rPr lang="en-US" altLang="zh-TW" dirty="0" err="1" smtClean="0"/>
              <a:t>Marry_Pair</a:t>
            </a:r>
            <a:r>
              <a:rPr lang="zh-TW" altLang="en-US" dirty="0" smtClean="0"/>
              <a:t>中所有資料</a:t>
            </a:r>
            <a:endParaRPr lang="en-US" altLang="zh-TW" dirty="0" smtClean="0"/>
          </a:p>
          <a:p>
            <a:endParaRPr lang="en-US" altLang="zh-TW" dirty="0" smtClean="0"/>
          </a:p>
          <a:p>
            <a:r>
              <a:rPr lang="en-US" altLang="zh-TW" dirty="0" smtClean="0"/>
              <a:t>5.</a:t>
            </a:r>
            <a:r>
              <a:rPr lang="zh-TW" altLang="en-US" dirty="0" smtClean="0"/>
              <a:t>開始對</a:t>
            </a:r>
            <a:r>
              <a:rPr lang="en-US" altLang="zh-TW" dirty="0" smtClean="0"/>
              <a:t>X</a:t>
            </a:r>
            <a:r>
              <a:rPr lang="zh-TW" altLang="en-US" dirty="0" smtClean="0"/>
              <a:t>和</a:t>
            </a:r>
            <a:r>
              <a:rPr lang="en-US" altLang="zh-TW" dirty="0" smtClean="0"/>
              <a:t>y</a:t>
            </a:r>
            <a:r>
              <a:rPr lang="zh-TW" altLang="en-US" dirty="0" smtClean="0"/>
              <a:t>做線性迴歸分析</a:t>
            </a:r>
            <a:endParaRPr lang="en-US" altLang="zh-TW" dirty="0" smtClean="0"/>
          </a:p>
          <a:p>
            <a:endParaRPr lang="en-US" altLang="zh-TW" dirty="0" smtClean="0"/>
          </a:p>
          <a:p>
            <a:r>
              <a:rPr lang="en-US" altLang="zh-TW" dirty="0" smtClean="0"/>
              <a:t>6.</a:t>
            </a:r>
            <a:r>
              <a:rPr lang="zh-TW" altLang="en-US" dirty="0" smtClean="0"/>
              <a:t>把迴歸係數和截距輸出到螢幕上</a:t>
            </a:r>
            <a:endParaRPr lang="zh-TW" altLang="en-US" dirty="0"/>
          </a:p>
        </p:txBody>
      </p:sp>
      <p:sp>
        <p:nvSpPr>
          <p:cNvPr id="8" name="矩形 7"/>
          <p:cNvSpPr/>
          <p:nvPr/>
        </p:nvSpPr>
        <p:spPr>
          <a:xfrm>
            <a:off x="8093798" y="1550923"/>
            <a:ext cx="3259247" cy="5675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1077362" y="3912606"/>
            <a:ext cx="3675707" cy="505485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7610643" y="2584379"/>
            <a:ext cx="4396338" cy="3161937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1.</a:t>
            </a:r>
            <a:r>
              <a:rPr lang="zh-TW" altLang="en-US" dirty="0" smtClean="0"/>
              <a:t>建立一個串列，內容為</a:t>
            </a:r>
            <a:r>
              <a:rPr lang="en-US" altLang="zh-TW" dirty="0" smtClean="0"/>
              <a:t>20</a:t>
            </a:r>
            <a:r>
              <a:rPr lang="zh-TW" altLang="en-US" dirty="0" smtClean="0"/>
              <a:t>和</a:t>
            </a:r>
            <a:r>
              <a:rPr lang="en-US" altLang="zh-TW" dirty="0" smtClean="0"/>
              <a:t>30</a:t>
            </a:r>
            <a:r>
              <a:rPr lang="zh-TW" altLang="en-US" dirty="0" smtClean="0"/>
              <a:t>，以</a:t>
            </a:r>
            <a:r>
              <a:rPr lang="en-US" altLang="zh-TW" dirty="0" err="1" smtClean="0"/>
              <a:t>DataFrame</a:t>
            </a:r>
            <a:r>
              <a:rPr lang="zh-TW" altLang="en-US" dirty="0" smtClean="0"/>
              <a:t>形式儲存到</a:t>
            </a:r>
            <a:r>
              <a:rPr lang="en-US" altLang="zh-TW" dirty="0" err="1" smtClean="0"/>
              <a:t>New_Male_Age_Code</a:t>
            </a:r>
            <a:r>
              <a:rPr lang="zh-TW" altLang="en-US" dirty="0" smtClean="0"/>
              <a:t>，也是即將被預測的值</a:t>
            </a:r>
            <a:endParaRPr lang="en-US" altLang="zh-TW" dirty="0" smtClean="0"/>
          </a:p>
          <a:p>
            <a:endParaRPr lang="en-US" altLang="zh-TW" dirty="0" smtClean="0"/>
          </a:p>
          <a:p>
            <a:r>
              <a:rPr lang="en-US" altLang="zh-TW" dirty="0" smtClean="0"/>
              <a:t>2.</a:t>
            </a:r>
            <a:r>
              <a:rPr lang="zh-TW" altLang="en-US" dirty="0" smtClean="0"/>
              <a:t>把</a:t>
            </a:r>
            <a:r>
              <a:rPr lang="en-US" altLang="zh-TW" dirty="0" err="1" smtClean="0"/>
              <a:t>New_Male_Age_Code</a:t>
            </a:r>
            <a:r>
              <a:rPr lang="zh-TW" altLang="en-US" dirty="0" smtClean="0"/>
              <a:t>放進</a:t>
            </a:r>
            <a:r>
              <a:rPr lang="en-US" altLang="zh-TW" dirty="0" smtClean="0"/>
              <a:t>LR</a:t>
            </a:r>
            <a:r>
              <a:rPr lang="zh-TW" altLang="en-US" dirty="0" smtClean="0"/>
              <a:t>開始做預測的動作，預測出來的值指派給</a:t>
            </a:r>
            <a:r>
              <a:rPr lang="en-US" altLang="zh-TW" dirty="0" err="1" smtClean="0"/>
              <a:t>Predicted_Marry_Pair</a:t>
            </a:r>
            <a:endParaRPr lang="en-US" altLang="zh-TW" dirty="0" smtClean="0"/>
          </a:p>
          <a:p>
            <a:endParaRPr lang="en-US" altLang="zh-TW" dirty="0" smtClean="0"/>
          </a:p>
          <a:p>
            <a:r>
              <a:rPr lang="en-US" altLang="zh-TW" dirty="0" smtClean="0"/>
              <a:t>3.</a:t>
            </a:r>
            <a:r>
              <a:rPr lang="zh-TW" altLang="en-US" dirty="0" smtClean="0"/>
              <a:t>把</a:t>
            </a:r>
            <a:r>
              <a:rPr lang="en-US" altLang="zh-TW" dirty="0" err="1" smtClean="0"/>
              <a:t>Predicted_Marry_Pair</a:t>
            </a:r>
            <a:r>
              <a:rPr lang="zh-TW" altLang="en-US" dirty="0" smtClean="0"/>
              <a:t>裡面的內容輸出到螢幕上</a:t>
            </a:r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8093798" y="2124873"/>
            <a:ext cx="3259247" cy="286130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1077361" y="4408824"/>
            <a:ext cx="6508248" cy="2046297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/>
          <p:cNvSpPr/>
          <p:nvPr/>
        </p:nvSpPr>
        <p:spPr>
          <a:xfrm>
            <a:off x="7660709" y="2606536"/>
            <a:ext cx="3793734" cy="4183560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1.</a:t>
            </a:r>
            <a:r>
              <a:rPr lang="zh-TW" altLang="en-US" dirty="0" smtClean="0"/>
              <a:t>先把所有男生年齡和結婚對數的資料以點的方式顯示在圖上，也就是淺藍色的點點</a:t>
            </a:r>
            <a:endParaRPr lang="en-US" altLang="zh-TW" dirty="0" smtClean="0"/>
          </a:p>
          <a:p>
            <a:endParaRPr lang="en-US" altLang="zh-TW" dirty="0" smtClean="0"/>
          </a:p>
          <a:p>
            <a:r>
              <a:rPr lang="en-US" altLang="zh-TW" dirty="0" smtClean="0"/>
              <a:t>2.</a:t>
            </a:r>
            <a:r>
              <a:rPr lang="zh-TW" altLang="en-US" dirty="0" smtClean="0"/>
              <a:t>把原本的</a:t>
            </a:r>
            <a:r>
              <a:rPr lang="en-US" altLang="zh-TW" dirty="0" err="1" smtClean="0"/>
              <a:t>Male_Age_Code</a:t>
            </a:r>
            <a:r>
              <a:rPr lang="zh-TW" altLang="en-US" dirty="0" smtClean="0"/>
              <a:t>的資料丟到</a:t>
            </a:r>
            <a:r>
              <a:rPr lang="en-US" altLang="zh-TW" dirty="0" smtClean="0"/>
              <a:t>LR</a:t>
            </a:r>
            <a:r>
              <a:rPr lang="zh-TW" altLang="en-US" dirty="0" smtClean="0"/>
              <a:t>中做預測，並且把迴歸線畫出來，也就是綠色的那一條線</a:t>
            </a:r>
            <a:endParaRPr lang="en-US" altLang="zh-TW" dirty="0" smtClean="0"/>
          </a:p>
          <a:p>
            <a:endParaRPr lang="en-US" altLang="zh-TW" dirty="0" smtClean="0"/>
          </a:p>
          <a:p>
            <a:r>
              <a:rPr lang="en-US" altLang="zh-TW" dirty="0" smtClean="0"/>
              <a:t>3.</a:t>
            </a:r>
            <a:r>
              <a:rPr lang="zh-TW" altLang="en-US" dirty="0" smtClean="0"/>
              <a:t>把你想要預測的值以點的方式點在圖上，點和點之間用線連起來，圖上紅色的部分就是你想要預測的值和被預測出來的值</a:t>
            </a:r>
            <a:endParaRPr lang="en-US" altLang="zh-TW" dirty="0" smtClean="0"/>
          </a:p>
          <a:p>
            <a:endParaRPr lang="en-US" altLang="zh-TW" dirty="0" smtClean="0"/>
          </a:p>
          <a:p>
            <a:r>
              <a:rPr lang="en-US" altLang="zh-TW" dirty="0" smtClean="0"/>
              <a:t>4.</a:t>
            </a:r>
            <a:r>
              <a:rPr lang="zh-TW" altLang="en-US" dirty="0" smtClean="0"/>
              <a:t>修改圖的版面格式，例如</a:t>
            </a:r>
            <a:r>
              <a:rPr lang="en-US" altLang="zh-TW" dirty="0"/>
              <a:t>X</a:t>
            </a:r>
            <a:r>
              <a:rPr lang="zh-TW" altLang="en-US" dirty="0" smtClean="0"/>
              <a:t>軸的名稱、</a:t>
            </a:r>
            <a:r>
              <a:rPr lang="en-US" altLang="zh-TW" dirty="0"/>
              <a:t>Y</a:t>
            </a:r>
            <a:r>
              <a:rPr lang="zh-TW" altLang="en-US" dirty="0" smtClean="0"/>
              <a:t>軸的名稱、標題、刻度和語言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25209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分析圖四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8646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1841</Words>
  <Application>Microsoft Office PowerPoint</Application>
  <PresentationFormat>寬螢幕</PresentationFormat>
  <Paragraphs>198</Paragraphs>
  <Slides>28</Slides>
  <Notes>15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28</vt:i4>
      </vt:variant>
    </vt:vector>
  </HeadingPairs>
  <TitlesOfParts>
    <vt:vector size="37" baseType="lpstr">
      <vt:lpstr>Microsoft JhengHei UI</vt:lpstr>
      <vt:lpstr>新細明體</vt:lpstr>
      <vt:lpstr>Arial</vt:lpstr>
      <vt:lpstr>Calibri</vt:lpstr>
      <vt:lpstr>Calibri Light</vt:lpstr>
      <vt:lpstr>Segoe UI</vt:lpstr>
      <vt:lpstr>Segoe UI Light</vt:lpstr>
      <vt:lpstr>Wingdings</vt:lpstr>
      <vt:lpstr>Office 佈景主題</vt:lpstr>
      <vt:lpstr>Python原始碼 - 台北市所有市區結婚分布圓餅圖</vt:lpstr>
      <vt:lpstr>Python原始碼 - 台北市所有市區結婚分布圓餅圖</vt:lpstr>
      <vt:lpstr>分析圖三</vt:lpstr>
      <vt:lpstr>分析項目3 – 新北市各市區男性年齡和結婚數目分布圖(線性迴歸)</vt:lpstr>
      <vt:lpstr>資料表說明 - 新北市各市區男性年齡和結婚數目分布圖</vt:lpstr>
      <vt:lpstr>資料表說明 - 新北市各市區男性年齡和結婚數目分布圖</vt:lpstr>
      <vt:lpstr>Python原始碼 - 新北市各市區男性年齡和結婚數目分布圖</vt:lpstr>
      <vt:lpstr>Python原始碼 - 新北市各市區男性年齡和結婚數目分布圖</vt:lpstr>
      <vt:lpstr>分析圖四</vt:lpstr>
      <vt:lpstr>分析項目4 – 基隆市各市區男女性年齡和結婚數目分布圖(線性複迴歸)</vt:lpstr>
      <vt:lpstr>資料表說明 - 基隆市各市區男女性年齡和結婚數目分布圖</vt:lpstr>
      <vt:lpstr>Python原始碼 - 基隆市各市區男女性年齡和結婚數目分布圖</vt:lpstr>
      <vt:lpstr>Python原始碼 - 基隆市各市區男女性年齡和結婚數目分布圖</vt:lpstr>
      <vt:lpstr>分析圖五</vt:lpstr>
      <vt:lpstr>分析項目5 – 彰化縣男女性年齡和年齡差與是否結婚關係圖(KNN)</vt:lpstr>
      <vt:lpstr>分析項目5 – 彰化縣男女性年齡和年齡差與是否結婚關係圖(KNN)</vt:lpstr>
      <vt:lpstr>分析項目5 – 彰化縣男女性年齡和年齡差與是否結婚關係圖(KNN)</vt:lpstr>
      <vt:lpstr>資料表說明 - 彰化縣男女性年齡和年齡差與是否結婚關係圖</vt:lpstr>
      <vt:lpstr>Python原始碼 -彰化縣男女性年齡和年齡差與是否結婚關係圖</vt:lpstr>
      <vt:lpstr>Python原始碼 -彰化縣男女性年齡和年齡差與是否結婚關係圖</vt:lpstr>
      <vt:lpstr>Python原始碼 -彰化縣男女性年齡和年齡差與是否結婚關係圖</vt:lpstr>
      <vt:lpstr>Python原始碼 -彰化縣男女性年齡和年齡差與是否結婚關係圖</vt:lpstr>
      <vt:lpstr>分析圖六</vt:lpstr>
      <vt:lpstr>分析項目6 – 新竹男女結婚年齡盒鬚圖</vt:lpstr>
      <vt:lpstr>資料表說明 - 新竹男女結婚年齡盒鬚圖</vt:lpstr>
      <vt:lpstr>Python原始碼 - 新竹男女結婚年齡盒鬚圖</vt:lpstr>
      <vt:lpstr>Python原始碼 - 新竹男女結婚年齡盒鬚圖</vt:lpstr>
      <vt:lpstr>Python原始碼 - 新竹男女結婚年齡盒鬚圖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Python原始碼 - 南港男女性結婚年齡分布圖</dc:title>
  <dc:creator>威成 賴</dc:creator>
  <cp:lastModifiedBy>威成 賴</cp:lastModifiedBy>
  <cp:revision>4</cp:revision>
  <dcterms:created xsi:type="dcterms:W3CDTF">2021-10-11T05:07:17Z</dcterms:created>
  <dcterms:modified xsi:type="dcterms:W3CDTF">2021-10-11T05:16:53Z</dcterms:modified>
</cp:coreProperties>
</file>